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3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86495-87FD-4302-9C3C-4D757B2D7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EA47C8-C93E-4868-9CCC-500AD6F8B2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7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A47C8-C93E-4868-9CCC-500AD6F8B2A7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3572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Dikdörtgen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Dikdörtgen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Dikdörtgen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Dikdörtgen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İkizkenar Üçgen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6" name="İkizkenar Üçgen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" name="Düz Bağlayıcı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İkizkenar Üçgen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İkizkenar Üçgen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İçerik Yer Tutucusu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İkizkenar Üçgen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8" name="Düz Bağlayıcı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Düz Bağlayıcı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İkizkenar Üçgen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187624" y="3886200"/>
            <a:ext cx="6984776" cy="990600"/>
          </a:xfrm>
        </p:spPr>
        <p:txBody>
          <a:bodyPr>
            <a:normAutofit/>
          </a:bodyPr>
          <a:lstStyle/>
          <a:p>
            <a:pPr algn="l"/>
            <a:r>
              <a:rPr lang="tr-TR" sz="2800" dirty="0" smtClean="0"/>
              <a:t>REHBERLİK ARAŞTIRMA MERKEZİNE YÖNLENDİRME SÜRECİ</a:t>
            </a:r>
            <a:endParaRPr lang="tr-TR" sz="28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246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Alınan </a:t>
            </a:r>
            <a:r>
              <a:rPr lang="tr-TR" dirty="0"/>
              <a:t>resmi tedbir kararları öğrenci o kademeden mezun olana kadar geçerlidir. Destek eğitim almayan, sadece okulunda resmi tedbiri olan öğrencinin kademe geçişine kadar tekrar rama başvurmasına gerek yoktur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64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Tanının Kaldırılması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smtClean="0"/>
              <a:t>Öğrencinin zihinsel </a:t>
            </a:r>
            <a:r>
              <a:rPr lang="tr-TR" dirty="0" smtClean="0"/>
              <a:t>bir tanısı varsa zeka testi uygulanır. Eğer normal zihin düzeyinde çıkarsa normal eğitime devam kararı alınır ve tanısı kalkar.</a:t>
            </a:r>
          </a:p>
          <a:p>
            <a:endParaRPr lang="tr-TR" dirty="0"/>
          </a:p>
          <a:p>
            <a:r>
              <a:rPr lang="tr-TR" dirty="0" smtClean="0"/>
              <a:t>Öğrencinin tıbbi bir tanısı varsa bu tanının kaldırılması için hastane raporunun süresinin bitmiş olması ve ayrıca tek hekimden normal olduğuna dair bir rapor getirmesi gerekir.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64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Evde eğitim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Sağlık problemi nedeniyle evden çıkamayacak ve örgün eğitim kurumlarından faydalanamayacak olan bireyler için alınan karardır.</a:t>
            </a:r>
          </a:p>
          <a:p>
            <a:endParaRPr lang="tr-TR" dirty="0"/>
          </a:p>
          <a:p>
            <a:r>
              <a:rPr lang="tr-TR" dirty="0" smtClean="0"/>
              <a:t>En </a:t>
            </a:r>
            <a:r>
              <a:rPr lang="tr-TR" dirty="0"/>
              <a:t>az on iki hafta süreyle örgün eğitim kurumlarından </a:t>
            </a:r>
            <a:r>
              <a:rPr lang="tr-TR" dirty="0" smtClean="0"/>
              <a:t>yararlanamayacağını belirten en </a:t>
            </a:r>
            <a:r>
              <a:rPr lang="tr-TR" dirty="0"/>
              <a:t>az birisi ilgili daldan olmak üzere üç uzman </a:t>
            </a:r>
            <a:r>
              <a:rPr lang="tr-TR" dirty="0" smtClean="0"/>
              <a:t>hekim </a:t>
            </a:r>
            <a:r>
              <a:rPr lang="tr-TR" dirty="0"/>
              <a:t>tarafından düzenlenmiş Durum Bildirir Sağlık Kurulu </a:t>
            </a:r>
            <a:r>
              <a:rPr lang="tr-TR" dirty="0" smtClean="0"/>
              <a:t>Raporu</a:t>
            </a:r>
            <a:r>
              <a:rPr lang="tr-TR" dirty="0"/>
              <a:t> </a:t>
            </a:r>
            <a:r>
              <a:rPr lang="tr-TR" dirty="0" smtClean="0"/>
              <a:t>gerekir. Veli raporla birlikte ve okuldan aldığı evrakla rama başvurur.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64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Özel Yetenekli </a:t>
            </a:r>
            <a:r>
              <a:rPr lang="tr-TR" b="1" dirty="0" smtClean="0"/>
              <a:t>Bireyler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Rama </a:t>
            </a:r>
            <a:r>
              <a:rPr lang="tr-TR" dirty="0"/>
              <a:t>ilk kez yönlendirilecek olan bireyler için eğitsel değerlendirme isteği formu doldurulur. (üst yazı, imza, mühür, kapalı zarf içinde</a:t>
            </a:r>
            <a:r>
              <a:rPr lang="tr-TR" dirty="0" smtClean="0"/>
              <a:t>)</a:t>
            </a:r>
          </a:p>
          <a:p>
            <a:r>
              <a:rPr lang="tr-TR" dirty="0" smtClean="0"/>
              <a:t>1,2,3.sınıflar BİLSEM sürecinde değerlendirilir. 4.sınıf ve sonrasında rama yönlendirme yapılabilir.</a:t>
            </a:r>
          </a:p>
          <a:p>
            <a:endParaRPr lang="tr-TR" dirty="0" smtClean="0"/>
          </a:p>
          <a:p>
            <a:r>
              <a:rPr lang="tr-TR" dirty="0"/>
              <a:t>BİLSEM sürecinde tanılanarak özel yetenekli olduğu tespit edilen bireylerin okullarında da özel yetenek kaynaştırma kararının alınması için BİLSEM öğrenci belgesi ve eğitsel değerlendirme isteği formuyla birlikte </a:t>
            </a:r>
            <a:r>
              <a:rPr lang="tr-TR" dirty="0" err="1"/>
              <a:t>Ram’a</a:t>
            </a:r>
            <a:r>
              <a:rPr lang="tr-TR" dirty="0"/>
              <a:t> yönlendirilmesi gerekir. 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64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Veli </a:t>
            </a:r>
            <a:r>
              <a:rPr lang="tr-TR" dirty="0"/>
              <a:t>randevu alır. Randevu günü öğrenciye zeka testi uygulanır. Özel yetenekli olduğu tespit edilen bireyler için özel yetenek kaynaştırma kararı, normal zihin düzeyinde çıkan öğrenciler için normal eğitime devam kararı alınır.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64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Bir </a:t>
            </a:r>
            <a:r>
              <a:rPr lang="tr-TR" dirty="0"/>
              <a:t>kere zeka testi yapılmış ve normal zihin düzeyinde çıkmış olan bireye tekrar test yapılmaz.</a:t>
            </a:r>
          </a:p>
          <a:p>
            <a:endParaRPr lang="tr-TR" dirty="0"/>
          </a:p>
          <a:p>
            <a:r>
              <a:rPr lang="tr-TR" dirty="0"/>
              <a:t>Kademe geçişlerinde öğrencinin rama yönlendirilmesi ve bu kararın tekrar yenilenmesi gerekir. Bu süreçte öğrenciye tekrar test uygulanmaz. Aynı kararı bir üst kademe için de devam ettirilir.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135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İLK YÖNLENDİRME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Daha </a:t>
            </a:r>
            <a:r>
              <a:rPr lang="tr-TR" dirty="0"/>
              <a:t>öncesinde bir tanısı olmayan ve </a:t>
            </a:r>
            <a:r>
              <a:rPr lang="tr-TR" dirty="0" smtClean="0"/>
              <a:t>yapılan gözlemler sonucunda akranlarından anlamlı düzeyde farklılığı bulunan öğrenciler ilk inceleme için RAM’a yönlendirilir. İlk kez </a:t>
            </a:r>
            <a:r>
              <a:rPr lang="tr-TR" dirty="0"/>
              <a:t>rama yönlendirilecek olan öğrenciler için </a:t>
            </a:r>
            <a:r>
              <a:rPr lang="tr-TR" b="1" u="sng" dirty="0"/>
              <a:t>eğitsel değerlendirme isteği formu</a:t>
            </a:r>
            <a:r>
              <a:rPr lang="tr-TR" dirty="0"/>
              <a:t> doldurulur.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(</a:t>
            </a:r>
            <a:r>
              <a:rPr lang="tr-TR" dirty="0"/>
              <a:t>1.sınıfa yeni başlamış olan öğrencilerin hastane raporları yoksa eğer ram yönlendirmeleri nisan ayı itibariyle yapılır)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297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990600"/>
          </a:xfrm>
        </p:spPr>
        <p:txBody>
          <a:bodyPr>
            <a:normAutofit/>
          </a:bodyPr>
          <a:lstStyle/>
          <a:p>
            <a:r>
              <a:rPr lang="tr-TR" b="1" dirty="0" smtClean="0"/>
              <a:t>Eğitsel </a:t>
            </a:r>
            <a:r>
              <a:rPr lang="tr-TR" b="1" dirty="0"/>
              <a:t>d</a:t>
            </a:r>
            <a:r>
              <a:rPr lang="tr-TR" b="1" dirty="0" smtClean="0"/>
              <a:t>eğerlendirme </a:t>
            </a:r>
            <a:r>
              <a:rPr lang="tr-TR" b="1" dirty="0"/>
              <a:t>i</a:t>
            </a:r>
            <a:r>
              <a:rPr lang="tr-TR" b="1" dirty="0" smtClean="0"/>
              <a:t>steği formu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2132856"/>
            <a:ext cx="8229600" cy="3528392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Öğrenciyle </a:t>
            </a:r>
            <a:r>
              <a:rPr lang="tr-TR" dirty="0"/>
              <a:t>ilgili gözlemler ayrıntılı bir şekilde yazılmalı.</a:t>
            </a:r>
          </a:p>
          <a:p>
            <a:r>
              <a:rPr lang="tr-TR" dirty="0"/>
              <a:t>İmzalı ve mühürlü </a:t>
            </a:r>
            <a:r>
              <a:rPr lang="tr-TR" dirty="0" smtClean="0"/>
              <a:t>olmalı.</a:t>
            </a:r>
            <a:endParaRPr lang="tr-TR" dirty="0"/>
          </a:p>
          <a:p>
            <a:r>
              <a:rPr lang="tr-TR" dirty="0"/>
              <a:t>Üst yazı </a:t>
            </a:r>
            <a:r>
              <a:rPr lang="tr-TR" dirty="0" smtClean="0"/>
              <a:t>olmalı.</a:t>
            </a:r>
            <a:endParaRPr lang="tr-TR" dirty="0"/>
          </a:p>
          <a:p>
            <a:r>
              <a:rPr lang="tr-TR" dirty="0"/>
              <a:t>Kapalı zarf içinde veliye teslim edilmeli.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64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RAM’a yönlendirirken</a:t>
            </a:r>
            <a:endParaRPr lang="tr-TR" dirty="0"/>
          </a:p>
        </p:txBody>
      </p:sp>
      <p:graphicFrame>
        <p:nvGraphicFramePr>
          <p:cNvPr id="8" name="İçerik Yer Tutucusu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38822603"/>
              </p:ext>
            </p:extLst>
          </p:nvPr>
        </p:nvGraphicFramePr>
        <p:xfrm>
          <a:off x="467544" y="1556792"/>
          <a:ext cx="8229600" cy="424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Hastane raporu gerekmeyen tanılar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Hastane raporu olması gereken tanılar</a:t>
                      </a:r>
                    </a:p>
                    <a:p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Zihinsel yetersizlik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Dikkat eksikliği ve </a:t>
                      </a:r>
                      <a:r>
                        <a:rPr kumimoji="0" lang="tr-T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hiperaktivite</a:t>
                      </a:r>
                      <a:r>
                        <a:rPr kumimoji="0"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bozukluğu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Özel öğrenme güçlüğü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Görme yetersizliği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İşitme yetersizliği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Bedensel yetersizlik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Dil ve konuşma bozukluğu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Otizm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Süreğen hastalıklar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4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Rapor </a:t>
            </a:r>
            <a:r>
              <a:rPr lang="tr-TR" b="1" dirty="0"/>
              <a:t>Y</a:t>
            </a:r>
            <a:r>
              <a:rPr lang="tr-TR" b="1" dirty="0" smtClean="0"/>
              <a:t>enileme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229600" cy="4384144"/>
          </a:xfrm>
        </p:spPr>
        <p:txBody>
          <a:bodyPr/>
          <a:lstStyle/>
          <a:p>
            <a:r>
              <a:rPr lang="tr-TR" dirty="0"/>
              <a:t>Bir yılın sonunda destek eğitim süresi biten öğrencinin destek eğitim raporunu yenilemesi için tekrar rama başvurması gerekir. Bu süreçte okul </a:t>
            </a:r>
            <a:r>
              <a:rPr lang="tr-TR" b="1" u="sng" dirty="0"/>
              <a:t>bireysel gelişim raporunu</a:t>
            </a:r>
            <a:r>
              <a:rPr lang="tr-TR" dirty="0"/>
              <a:t> </a:t>
            </a:r>
            <a:r>
              <a:rPr lang="tr-TR" dirty="0" smtClean="0"/>
              <a:t>hazırlar. Tıbbi </a:t>
            </a:r>
            <a:r>
              <a:rPr lang="tr-TR" dirty="0"/>
              <a:t>tanısı olan bir öğrenciyse hastane raporunun tarihinin geçmemiş olmasına dikkat edilmelidir.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64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90600"/>
          </a:xfrm>
        </p:spPr>
        <p:txBody>
          <a:bodyPr/>
          <a:lstStyle/>
          <a:p>
            <a:r>
              <a:rPr lang="tr-TR" b="1" dirty="0"/>
              <a:t>Bireysel gelişim raporu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8229600" cy="4240128"/>
          </a:xfrm>
        </p:spPr>
        <p:txBody>
          <a:bodyPr/>
          <a:lstStyle/>
          <a:p>
            <a:r>
              <a:rPr lang="tr-TR" dirty="0"/>
              <a:t>Gerekli yerler ayrıntılı bir şekilde doldurulmalı.(</a:t>
            </a:r>
            <a:r>
              <a:rPr lang="tr-TR" dirty="0" err="1"/>
              <a:t>bep</a:t>
            </a:r>
            <a:r>
              <a:rPr lang="tr-TR" dirty="0"/>
              <a:t> ile ilgili çalışmaların yer aldığı bölüm)</a:t>
            </a:r>
          </a:p>
          <a:p>
            <a:r>
              <a:rPr lang="tr-TR" dirty="0"/>
              <a:t>İmzalı ve mühürlü olmalı</a:t>
            </a:r>
          </a:p>
          <a:p>
            <a:r>
              <a:rPr lang="tr-TR" dirty="0"/>
              <a:t>Üst yazı olmalı</a:t>
            </a:r>
          </a:p>
          <a:p>
            <a:r>
              <a:rPr lang="tr-TR" dirty="0"/>
              <a:t>Kapalı zarf içinde veliye teslim edilmeli.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64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Kademe </a:t>
            </a:r>
            <a:r>
              <a:rPr lang="tr-TR" b="1" dirty="0" smtClean="0"/>
              <a:t>geçişi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Okul </a:t>
            </a:r>
            <a:r>
              <a:rPr lang="tr-TR" dirty="0"/>
              <a:t>öncesinde 37-66 ay aralığından 67-78 aralığına geçtiğinde</a:t>
            </a:r>
          </a:p>
          <a:p>
            <a:r>
              <a:rPr lang="tr-TR" dirty="0"/>
              <a:t>İlkokuldan ortaokula geçtiğinde</a:t>
            </a:r>
          </a:p>
          <a:p>
            <a:r>
              <a:rPr lang="tr-TR" dirty="0"/>
              <a:t>Ortaokuldan liseye geçtiğinde </a:t>
            </a:r>
            <a:r>
              <a:rPr lang="tr-TR" dirty="0" smtClean="0"/>
              <a:t>öğrenci </a:t>
            </a:r>
            <a:r>
              <a:rPr lang="tr-TR" dirty="0"/>
              <a:t>tekrar </a:t>
            </a:r>
            <a:r>
              <a:rPr lang="tr-TR" dirty="0" smtClean="0"/>
              <a:t>RAM’a yönlendirilmelidir</a:t>
            </a:r>
            <a:r>
              <a:rPr lang="tr-TR" dirty="0"/>
              <a:t>. Eğitsel değerlendirme isteği formu doldurulur.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64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RAM </a:t>
            </a:r>
            <a:r>
              <a:rPr lang="tr-TR" b="1" dirty="0" smtClean="0"/>
              <a:t>Süreci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İlk defa rama başvuracak olan veli okuldan verilen evrak, kendisinin ve öğrencinin kimliğiyle birlikte rama başvurur ve randevusunu alır.</a:t>
            </a:r>
          </a:p>
          <a:p>
            <a:r>
              <a:rPr lang="tr-TR" dirty="0"/>
              <a:t>Destek eğitim raporunu yenilemek için randevu </a:t>
            </a:r>
            <a:r>
              <a:rPr lang="tr-TR" dirty="0" smtClean="0"/>
              <a:t>alacaksa, ramda daha öncesinden kaydı varsa </a:t>
            </a:r>
            <a:r>
              <a:rPr lang="tr-TR" u="sng" dirty="0"/>
              <a:t>ramdevu.meb.gov.tr</a:t>
            </a:r>
            <a:r>
              <a:rPr lang="tr-TR" dirty="0"/>
              <a:t> adresinden rama gelmesine gerek </a:t>
            </a:r>
            <a:r>
              <a:rPr lang="tr-TR" dirty="0" smtClean="0"/>
              <a:t>kalmadan </a:t>
            </a:r>
            <a:r>
              <a:rPr lang="tr-TR" dirty="0"/>
              <a:t>randevusunu alabilir</a:t>
            </a:r>
            <a:r>
              <a:rPr lang="tr-TR" dirty="0" smtClean="0"/>
              <a:t>.(ilçe değişikliği olduysa rama gelmesi gerekir)</a:t>
            </a:r>
            <a:endParaRPr lang="tr-TR" dirty="0"/>
          </a:p>
          <a:p>
            <a:r>
              <a:rPr lang="tr-TR" dirty="0"/>
              <a:t>Öğrencinin sadece yasal vasisi </a:t>
            </a:r>
            <a:r>
              <a:rPr lang="tr-TR" dirty="0" smtClean="0"/>
              <a:t>ram </a:t>
            </a:r>
            <a:r>
              <a:rPr lang="tr-TR" dirty="0"/>
              <a:t>ile ilgili işlemlerini yürütebilir. Boşanma varsa veli velayet belgesini de sunmalıdır.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64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Randevu günü rama gelen bireyle ilgili gerekli incelemeler yapılır. Tıbbi </a:t>
            </a:r>
            <a:r>
              <a:rPr lang="tr-TR" dirty="0" smtClean="0"/>
              <a:t>tanısının </a:t>
            </a:r>
            <a:r>
              <a:rPr lang="tr-TR" dirty="0"/>
              <a:t>olduğu </a:t>
            </a:r>
            <a:r>
              <a:rPr lang="tr-TR" dirty="0" smtClean="0"/>
              <a:t>bir hastane </a:t>
            </a:r>
            <a:r>
              <a:rPr lang="tr-TR" dirty="0"/>
              <a:t>raporu varsa öğrencinin performansı alınır. Hastane </a:t>
            </a:r>
            <a:r>
              <a:rPr lang="tr-TR" dirty="0" smtClean="0"/>
              <a:t>raporundaki (</a:t>
            </a:r>
            <a:r>
              <a:rPr lang="tr-TR" dirty="0" err="1"/>
              <a:t>çözger</a:t>
            </a:r>
            <a:r>
              <a:rPr lang="tr-TR" dirty="0"/>
              <a:t>) tanısı ve performansı doğrultusunda </a:t>
            </a:r>
            <a:r>
              <a:rPr lang="tr-TR" dirty="0" smtClean="0"/>
              <a:t>resmi tedbir kararı alınır</a:t>
            </a:r>
            <a:r>
              <a:rPr lang="tr-TR" dirty="0"/>
              <a:t> </a:t>
            </a:r>
            <a:r>
              <a:rPr lang="tr-TR" dirty="0" smtClean="0"/>
              <a:t>ve destek eğitim önerilir.</a:t>
            </a:r>
          </a:p>
          <a:p>
            <a:endParaRPr lang="tr-TR" dirty="0"/>
          </a:p>
          <a:p>
            <a:r>
              <a:rPr lang="tr-TR" dirty="0"/>
              <a:t>Zihinsel </a:t>
            </a:r>
            <a:r>
              <a:rPr lang="tr-TR" dirty="0" smtClean="0"/>
              <a:t>yetersizlik şüphesiyle </a:t>
            </a:r>
            <a:r>
              <a:rPr lang="tr-TR" dirty="0"/>
              <a:t>yönlendirilmiş </a:t>
            </a:r>
            <a:r>
              <a:rPr lang="tr-TR" dirty="0" smtClean="0"/>
              <a:t>olan </a:t>
            </a:r>
            <a:r>
              <a:rPr lang="tr-TR" dirty="0"/>
              <a:t>öğrenciye zeka testi uygulanır. Zeka testi sonucu ve performansı doğrultusunda </a:t>
            </a:r>
            <a:r>
              <a:rPr lang="tr-TR" dirty="0" smtClean="0"/>
              <a:t>resmi tedbir kararı alınır. Hastane raporu varsa destek eğitim de önerilebilir.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64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Kayna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186</TotalTime>
  <Words>647</Words>
  <Application>Microsoft Office PowerPoint</Application>
  <PresentationFormat>Ekran Gösterisi (4:3)</PresentationFormat>
  <Paragraphs>76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Kaynak</vt:lpstr>
      <vt:lpstr>REHBERLİK ARAŞTIRMA MERKEZİNE YÖNLENDİRME SÜRECİ</vt:lpstr>
      <vt:lpstr>İLK YÖNLENDİRME</vt:lpstr>
      <vt:lpstr>Eğitsel değerlendirme isteği formu</vt:lpstr>
      <vt:lpstr>RAM’a yönlendirirken</vt:lpstr>
      <vt:lpstr> Rapor Yenileme </vt:lpstr>
      <vt:lpstr>Bireysel gelişim raporu</vt:lpstr>
      <vt:lpstr>Kademe geçişi</vt:lpstr>
      <vt:lpstr>RAM Süreci</vt:lpstr>
      <vt:lpstr>PowerPoint Sunusu</vt:lpstr>
      <vt:lpstr>PowerPoint Sunusu</vt:lpstr>
      <vt:lpstr>Tanının Kaldırılması</vt:lpstr>
      <vt:lpstr>Evde eğitim</vt:lpstr>
      <vt:lpstr>Özel Yetenekli Bireyler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RAMA YÖNLENDİRME SÜRECİ</dc:title>
  <dc:creator>Ezgi Gurbuz</dc:creator>
  <cp:lastModifiedBy>ezgi</cp:lastModifiedBy>
  <cp:revision>63</cp:revision>
  <dcterms:created xsi:type="dcterms:W3CDTF">2019-10-31T17:36:51Z</dcterms:created>
  <dcterms:modified xsi:type="dcterms:W3CDTF">2020-01-29T11:23:22Z</dcterms:modified>
</cp:coreProperties>
</file>