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9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47" autoAdjust="0"/>
    <p:restoredTop sz="94660"/>
  </p:normalViewPr>
  <p:slideViewPr>
    <p:cSldViewPr snapToGrid="0">
      <p:cViewPr varScale="1">
        <p:scale>
          <a:sx n="82" d="100"/>
          <a:sy n="82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B775-B37B-468A-9ABB-897B5DBA637F}" type="datetimeFigureOut">
              <a:rPr lang="tr-TR" smtClean="0"/>
              <a:t>28.11.2021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94EF6F8-D7E6-4A76-A123-181ECCD423AC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23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B775-B37B-468A-9ABB-897B5DBA637F}" type="datetimeFigureOut">
              <a:rPr lang="tr-TR" smtClean="0"/>
              <a:t>28.11.2021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F6F8-D7E6-4A76-A123-181ECCD423AC}" type="slidenum">
              <a:rPr lang="tr-TR" smtClean="0"/>
              <a:t>‹#›</a:t>
            </a:fld>
            <a:endParaRPr lang="tr-T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70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B775-B37B-468A-9ABB-897B5DBA637F}" type="datetimeFigureOut">
              <a:rPr lang="tr-TR" smtClean="0"/>
              <a:t>28.11.2021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F6F8-D7E6-4A76-A123-181ECCD423AC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95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B775-B37B-468A-9ABB-897B5DBA637F}" type="datetimeFigureOut">
              <a:rPr lang="tr-TR" smtClean="0"/>
              <a:t>28.11.2021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F6F8-D7E6-4A76-A123-181ECCD423AC}" type="slidenum">
              <a:rPr lang="tr-TR" smtClean="0"/>
              <a:t>‹#›</a:t>
            </a:fld>
            <a:endParaRPr lang="tr-T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90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B775-B37B-468A-9ABB-897B5DBA637F}" type="datetimeFigureOut">
              <a:rPr lang="tr-TR" smtClean="0"/>
              <a:t>28.11.2021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F6F8-D7E6-4A76-A123-181ECCD423AC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42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B775-B37B-468A-9ABB-897B5DBA637F}" type="datetimeFigureOut">
              <a:rPr lang="tr-TR" smtClean="0"/>
              <a:t>28.11.2021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F6F8-D7E6-4A76-A123-181ECCD423AC}" type="slidenum">
              <a:rPr lang="tr-TR" smtClean="0"/>
              <a:t>‹#›</a:t>
            </a:fld>
            <a:endParaRPr lang="tr-T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92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B775-B37B-468A-9ABB-897B5DBA637F}" type="datetimeFigureOut">
              <a:rPr lang="tr-TR" smtClean="0"/>
              <a:t>28.11.2021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F6F8-D7E6-4A76-A123-181ECCD423AC}" type="slidenum">
              <a:rPr lang="tr-TR" smtClean="0"/>
              <a:t>‹#›</a:t>
            </a:fld>
            <a:endParaRPr lang="tr-T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4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B775-B37B-468A-9ABB-897B5DBA637F}" type="datetimeFigureOut">
              <a:rPr lang="tr-TR" smtClean="0"/>
              <a:t>28.11.2021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F6F8-D7E6-4A76-A123-181ECCD423AC}" type="slidenum">
              <a:rPr lang="tr-TR" smtClean="0"/>
              <a:t>‹#›</a:t>
            </a:fld>
            <a:endParaRPr lang="tr-T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95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B775-B37B-468A-9ABB-897B5DBA637F}" type="datetimeFigureOut">
              <a:rPr lang="tr-TR" smtClean="0"/>
              <a:t>28.11.2021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F6F8-D7E6-4A76-A123-181ECCD423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566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B775-B37B-468A-9ABB-897B5DBA637F}" type="datetimeFigureOut">
              <a:rPr lang="tr-TR" smtClean="0"/>
              <a:t>28.11.2021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F6F8-D7E6-4A76-A123-181ECCD423AC}" type="slidenum">
              <a:rPr lang="tr-TR" smtClean="0"/>
              <a:t>‹#›</a:t>
            </a:fld>
            <a:endParaRPr lang="tr-T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63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31AB775-B37B-468A-9ABB-897B5DBA637F}" type="datetimeFigureOut">
              <a:rPr lang="tr-TR" smtClean="0"/>
              <a:t>28.11.2021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F6F8-D7E6-4A76-A123-181ECCD423AC}" type="slidenum">
              <a:rPr lang="tr-TR" smtClean="0"/>
              <a:t>‹#›</a:t>
            </a:fld>
            <a:endParaRPr 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33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AB775-B37B-468A-9ABB-897B5DBA637F}" type="datetimeFigureOut">
              <a:rPr lang="tr-TR" smtClean="0"/>
              <a:t>28.11.2021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94EF6F8-D7E6-4A76-A123-181ECCD423AC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09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rgm.meb.gov.tr/meb_iys_dosyalar/2018_04/05104350_3._Okul_YYnetiminin_GYrev_ve_SorumluluklarY.pdf" TargetMode="External"/><Relationship Id="rId2" Type="http://schemas.openxmlformats.org/officeDocument/2006/relationships/hyperlink" Target="https://orgm.meb.gov.tr/meb_iys_dosyalar/2019_04/11165830_psikososyal_koruma_Ynleme_krize_mYdahale_hizmetleri_yYnergesi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2DC30F-DB99-4D88-89BF-08A057BD1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25" y="914400"/>
            <a:ext cx="9038253" cy="4113455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PSİKOSOSYAL KORUMA, </a:t>
            </a:r>
            <a:br>
              <a:rPr lang="tr-TR" b="1" dirty="0"/>
            </a:br>
            <a:r>
              <a:rPr lang="tr-TR" b="1" dirty="0"/>
              <a:t>ÖNLEME VE KRİZE MÜDAHALE HİZMETLERİ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14548ED-15C7-45C4-9263-8B28A975D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652" y="220726"/>
            <a:ext cx="2083935" cy="208393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F3F09BD-A97C-4C67-B88B-4E3ED039C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433" y="4020828"/>
            <a:ext cx="1997154" cy="201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9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0AD917-2127-48AD-96ED-5715A01B0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431294"/>
            <a:ext cx="9603275" cy="1049235"/>
          </a:xfrm>
        </p:spPr>
        <p:txBody>
          <a:bodyPr/>
          <a:lstStyle/>
          <a:p>
            <a:pPr algn="ctr"/>
            <a:r>
              <a:rPr lang="tr-TR" b="1" dirty="0"/>
              <a:t>Okul yönetiminin istismarda görev ve sorumlulukları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E90122A-0C44-47BA-B090-325AA970A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45" y="1857505"/>
            <a:ext cx="7869311" cy="5000495"/>
          </a:xfrm>
        </p:spPr>
      </p:pic>
    </p:spTree>
    <p:extLst>
      <p:ext uri="{BB962C8B-B14F-4D97-AF65-F5344CB8AC3E}">
        <p14:creationId xmlns:p14="http://schemas.microsoft.com/office/powerpoint/2010/main" val="1284445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4FFA8F8-410E-4C62-8262-A7F9FB939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" y="0"/>
            <a:ext cx="5708581" cy="4112824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38DEAD9-9B5A-4709-93FF-6DAD29BC5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12" y="1576873"/>
            <a:ext cx="6976188" cy="551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32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2FD074C-E6D2-48DA-B7C6-79B75F1B9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1192"/>
            <a:ext cx="6629558" cy="5685665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E921BA2-7E5C-454B-BF1F-9B404568A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990" y="2217362"/>
            <a:ext cx="6603010" cy="473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68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92FD385-EF9E-4CF2-B061-32268DD75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2" y="0"/>
            <a:ext cx="9524588" cy="6858000"/>
          </a:xfrm>
        </p:spPr>
      </p:pic>
    </p:spTree>
    <p:extLst>
      <p:ext uri="{BB962C8B-B14F-4D97-AF65-F5344CB8AC3E}">
        <p14:creationId xmlns:p14="http://schemas.microsoft.com/office/powerpoint/2010/main" val="2126556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8C8F1AF6-D1AE-4BFC-BFEB-444ACA7F5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96" y="0"/>
            <a:ext cx="9589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43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F287CEB-E169-4BCA-B7F3-469C73D8C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65165" cy="3667642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285E2BE-F2F6-4155-B168-2C3FFF534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165" y="965718"/>
            <a:ext cx="6826772" cy="6151561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30A52C89-ADC2-4684-A986-C1CFCECBB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" y="2920482"/>
            <a:ext cx="5452256" cy="419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5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948B2C3-1E69-49D6-8E77-B88B3B208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607" y="-253905"/>
            <a:ext cx="7326509" cy="4471016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4295677-25C7-4279-8461-C37AE8125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480" y="1418253"/>
            <a:ext cx="6752340" cy="484258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382E272A-F9B7-4369-ACB3-F681418D6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607" y="3384135"/>
            <a:ext cx="6132191" cy="367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89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EF2DD59-084E-4A14-B7E6-FB22C88FC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4926563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E4722F7-4D4D-4B34-8B11-10529E497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96" y="1748920"/>
            <a:ext cx="7377404" cy="531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3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140286-DCED-4452-BF81-48D0E257F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Yararlanılan 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D454AD-7BF6-481B-BC21-0925C428B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367" y="1922106"/>
            <a:ext cx="10028487" cy="3544239"/>
          </a:xfrm>
        </p:spPr>
        <p:txBody>
          <a:bodyPr>
            <a:normAutofit/>
          </a:bodyPr>
          <a:lstStyle/>
          <a:p>
            <a:r>
              <a:rPr lang="tr-TR" i="1" dirty="0" err="1"/>
              <a:t>Psikososyal</a:t>
            </a:r>
            <a:r>
              <a:rPr lang="tr-TR" i="1" dirty="0"/>
              <a:t> Koruma, Önleme ve Krize Müdahale Hizmetleri Yönergesi </a:t>
            </a:r>
            <a:r>
              <a:rPr lang="tr-TR" dirty="0"/>
              <a:t>(2019),  Tebliğler Dergisi, MEB, Ankara. </a:t>
            </a:r>
          </a:p>
          <a:p>
            <a:pPr marL="0" indent="0">
              <a:buNone/>
            </a:pPr>
            <a:r>
              <a:rPr lang="tr-TR" dirty="0">
                <a:hlinkClick r:id="rId2"/>
              </a:rPr>
              <a:t>https://orgm.meb.gov.tr/meb_iys_dosyalar/2019_04/11165830_psikososyal_koruma_Ynleme_krize_mYdahale_hizmetleri_yYnergesi.pdf</a:t>
            </a:r>
            <a:endParaRPr lang="tr-TR" dirty="0"/>
          </a:p>
          <a:p>
            <a:r>
              <a:rPr lang="tr-TR" i="1" dirty="0"/>
              <a:t>Okul Yönetiminin Görev Ve Sorumlulukları </a:t>
            </a:r>
            <a:r>
              <a:rPr lang="tr-TR" dirty="0"/>
              <a:t>(2018), Özel Eğitim Ve Rehberlik Hizmetleri Genel Müdürlüğü. </a:t>
            </a:r>
          </a:p>
          <a:p>
            <a:pPr marL="0" indent="0">
              <a:buNone/>
            </a:pPr>
            <a:r>
              <a:rPr lang="tr-TR" dirty="0">
                <a:hlinkClick r:id="rId3"/>
              </a:rPr>
              <a:t>https://orgm.meb.gov.tr/meb_iys_dosyalar/2018_04/05104350_3._Okul_YYnetiminin_GYrev_ve_SorumluluklarY.pdf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5208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2C2248-2A75-432A-9E3C-9F8A516B7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449956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tr-TR" cap="none" dirty="0"/>
              <a:t>Psikososyal Koruma, Önleme Ve Krize Müdahale Hizmetlerinde Okul Müdürlüklerinin Görev, Yetki Ve Sorumlulukları Şunlardır: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0BFE4C-F86D-49AA-AD28-357497A24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721" y="1996750"/>
            <a:ext cx="10944809" cy="3909527"/>
          </a:xfrm>
        </p:spPr>
        <p:txBody>
          <a:bodyPr>
            <a:normAutofit/>
          </a:bodyPr>
          <a:lstStyle/>
          <a:p>
            <a:r>
              <a:rPr lang="tr-TR" dirty="0"/>
              <a:t>Öncelikle konuyla ilgili hizmet içi eğitim almış personelden olmak üzere okul ekibinin kurulmasını sağlar. </a:t>
            </a:r>
          </a:p>
          <a:p>
            <a:r>
              <a:rPr lang="tr-TR" dirty="0"/>
              <a:t>Başta okul ekibi olmak üzere, okul bünyesindeki tüm öğretmen ve personelin konuyla ilgili eğitim almasını sağlar. </a:t>
            </a:r>
          </a:p>
          <a:p>
            <a:r>
              <a:rPr lang="tr-TR" dirty="0"/>
              <a:t>Okul rehberlik hizmetleri programına dâhil edilen </a:t>
            </a:r>
            <a:r>
              <a:rPr lang="tr-TR" dirty="0" err="1"/>
              <a:t>psikososyal</a:t>
            </a:r>
            <a:r>
              <a:rPr lang="tr-TR" dirty="0"/>
              <a:t> koruma, önleme ve krize müdahale hizmetlerinin yürütülmesini sağlar. </a:t>
            </a:r>
          </a:p>
          <a:p>
            <a:r>
              <a:rPr lang="tr-TR" dirty="0"/>
              <a:t>Travma/kriz durumlarında okul ekibinin il/ilçe ekipleri ile eşgüdüm içerisinde hareket etmesini sağlar.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811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59EC57-EC63-498D-B07B-B62AE85C0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020" y="858416"/>
            <a:ext cx="10636898" cy="4572000"/>
          </a:xfrm>
        </p:spPr>
        <p:txBody>
          <a:bodyPr>
            <a:normAutofit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Travma/kriz durumlarından sonra öğrenci, veli, öğretmen ve okul yardımcı personeline yapılacak bilgilendirme konusunda okul ekibi ile birlikte planlama yapar. </a:t>
            </a:r>
          </a:p>
          <a:p>
            <a:r>
              <a:rPr lang="tr-TR" dirty="0"/>
              <a:t>Travma/kriz durumlarından etkilenen bireylere ilişkin kayıtların başta gizlilik ilkesi olmak üzere etik kurallara uygun bir şekilde tutulmasını ve muhafaza edilmesini sağlar. </a:t>
            </a:r>
          </a:p>
          <a:p>
            <a:r>
              <a:rPr lang="tr-TR" dirty="0"/>
              <a:t> Travma/kriz durumları sonucunda hazırlanan raporlar doğrultusunda gerekli önlemleri alarak, oluşturulan raporları il/ilçe millî eğitim müdürlüğüne gönderir. </a:t>
            </a:r>
          </a:p>
          <a:p>
            <a:r>
              <a:rPr lang="tr-TR" dirty="0"/>
              <a:t>Travma/kriz durumlarında ihtiyaç halinde okulda bulunan tüm öğretmenlere görev verir.</a:t>
            </a:r>
          </a:p>
        </p:txBody>
      </p:sp>
    </p:spTree>
    <p:extLst>
      <p:ext uri="{BB962C8B-B14F-4D97-AF65-F5344CB8AC3E}">
        <p14:creationId xmlns:p14="http://schemas.microsoft.com/office/powerpoint/2010/main" val="2501962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EE0C8D-F311-4AA8-820D-3E38FA06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696" y="899449"/>
            <a:ext cx="10211686" cy="515995"/>
          </a:xfrm>
        </p:spPr>
        <p:txBody>
          <a:bodyPr>
            <a:normAutofit fontScale="90000"/>
          </a:bodyPr>
          <a:lstStyle/>
          <a:p>
            <a:r>
              <a:rPr lang="tr-TR" cap="none" dirty="0"/>
              <a:t>Okul Psikososyal Koruma, Önleme ve Krize Müdahale Ekibi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9007A5-1EED-4AA6-B2C2-585E9487E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761" y="1859603"/>
            <a:ext cx="10364390" cy="4817405"/>
          </a:xfrm>
        </p:spPr>
        <p:txBody>
          <a:bodyPr>
            <a:normAutofit/>
          </a:bodyPr>
          <a:lstStyle/>
          <a:p>
            <a:pPr marL="457200" indent="-457200">
              <a:buAutoNum type="arabicParenBoth"/>
            </a:pPr>
            <a:r>
              <a:rPr lang="tr-TR" dirty="0"/>
              <a:t>Okul müdürü veya okul müdürü tarafından görevlendirilmiş bir müdür yardımcısı başkanlığında, varsa rehberlik öğretmenleri ile rehberlik hizmetleri yürütme komisyonu üyesi her sınıf düzeyinden en az bir sınıf rehber öğretmeninden oluşur.</a:t>
            </a:r>
          </a:p>
          <a:p>
            <a:pPr marL="457200" indent="-457200">
              <a:buAutoNum type="arabicParenBoth"/>
            </a:pPr>
            <a:r>
              <a:rPr lang="tr-TR" dirty="0"/>
              <a:t>Psikososyal koruma, önleme ve krize müdahale hizmetlerinde okul ekibinin görev, yetki ve sorumlulukları şunlardır: </a:t>
            </a:r>
          </a:p>
          <a:p>
            <a:pPr marL="457200" indent="-457200">
              <a:buAutoNum type="alphaLcParenR"/>
            </a:pPr>
            <a:r>
              <a:rPr lang="tr-TR" dirty="0"/>
              <a:t>Okul ekibi birinci dönemin başı, ikinci dönemin başı ve ikinci dönemin sonu olmak üzere yılda üç kez ve ihtiyaç duyulan hâllerde toplanır. </a:t>
            </a:r>
          </a:p>
          <a:p>
            <a:pPr marL="457200" indent="-457200">
              <a:buAutoNum type="alphaLcParenR"/>
            </a:pPr>
            <a:r>
              <a:rPr lang="tr-TR" dirty="0"/>
              <a:t>Okul genelinde travma/kriz durumlarında </a:t>
            </a:r>
            <a:r>
              <a:rPr lang="tr-TR" dirty="0" err="1"/>
              <a:t>psikososyal</a:t>
            </a:r>
            <a:r>
              <a:rPr lang="tr-TR" dirty="0"/>
              <a:t> koruma, önleme ve krize müdahale hizmetlerini planlar ve gerçekleştirir. </a:t>
            </a:r>
          </a:p>
        </p:txBody>
      </p:sp>
    </p:spTree>
    <p:extLst>
      <p:ext uri="{BB962C8B-B14F-4D97-AF65-F5344CB8AC3E}">
        <p14:creationId xmlns:p14="http://schemas.microsoft.com/office/powerpoint/2010/main" val="209404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77E678-CA3C-423A-8F82-7676D6254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05" y="354563"/>
            <a:ext cx="10383050" cy="1499191"/>
          </a:xfrm>
        </p:spPr>
        <p:txBody>
          <a:bodyPr>
            <a:noAutofit/>
          </a:bodyPr>
          <a:lstStyle/>
          <a:p>
            <a:r>
              <a:rPr lang="tr-TR" sz="2400" cap="none" dirty="0"/>
              <a:t>c) Okul Ekibi Travma/Kriz Durumunun Hemen Ardından Ayrıntılı Bilgi Edinmek Amacıyla “Psikososyal Koruma, Önleme Ve Krize Müdahale Hizmetleri Gözlem Formu” nu (EK-1) Doldurur.</a:t>
            </a:r>
            <a:br>
              <a:rPr lang="tr-TR" sz="2400" cap="none" dirty="0"/>
            </a:br>
            <a:endParaRPr lang="tr-TR" sz="2400" cap="none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EE996C6-BAC0-4A35-B42E-2BA2255EE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59" y="1881746"/>
            <a:ext cx="4124131" cy="5003800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5140B17-96BA-4036-8C48-9E2953342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61468"/>
            <a:ext cx="4498479" cy="497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10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B542D7F-7404-4825-BF14-100629E8E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45" y="-2"/>
            <a:ext cx="4842588" cy="6868956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4430BE0-23E7-42A5-9DD4-647649BD0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576" y="0"/>
            <a:ext cx="5027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64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085243-4903-440B-B25D-A2F8A58F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8" y="136103"/>
            <a:ext cx="10728283" cy="1073021"/>
          </a:xfrm>
        </p:spPr>
        <p:txBody>
          <a:bodyPr>
            <a:noAutofit/>
          </a:bodyPr>
          <a:lstStyle/>
          <a:p>
            <a:r>
              <a:rPr lang="tr-TR" sz="2000" cap="none" dirty="0"/>
              <a:t>ç) Travma/kriz durumunda personel kapasitesi yetersiz kaldığında ve destek ihtiyacı ortaya çıktığında “</a:t>
            </a:r>
            <a:r>
              <a:rPr lang="tr-TR" sz="2000" cap="none" dirty="0" err="1"/>
              <a:t>psikososyal</a:t>
            </a:r>
            <a:r>
              <a:rPr lang="tr-TR" sz="2000" cap="none" dirty="0"/>
              <a:t> koruma, önleme ve krize müdahale hizmetleri destek talep formu” nu </a:t>
            </a:r>
            <a:br>
              <a:rPr lang="tr-TR" sz="2000" cap="none" dirty="0"/>
            </a:br>
            <a:r>
              <a:rPr lang="tr-TR" sz="2000" cap="none" dirty="0"/>
              <a:t>(ek-2) doldurarak il/ilçe ekibinden destek talep eder. Gerekli durumlarda il/ilçe ekibi ile işbirliği yapar.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5AF4A90-4EC0-49A4-9243-0267F967E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3" y="1134687"/>
            <a:ext cx="4766391" cy="5853941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8582C66-9717-441B-ACD2-C493DC9CE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49" y="1134686"/>
            <a:ext cx="5008988" cy="572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6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A7DAFA-88A3-4A58-B49E-52BAB8366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899" y="2113842"/>
            <a:ext cx="4342731" cy="3344566"/>
          </a:xfrm>
        </p:spPr>
        <p:txBody>
          <a:bodyPr>
            <a:noAutofit/>
          </a:bodyPr>
          <a:lstStyle/>
          <a:p>
            <a:r>
              <a:rPr lang="tr-TR" sz="2400" cap="none" dirty="0"/>
              <a:t>d) Okulda yaşanan travma/kriz durumlarına yönelik gerçekleştirilen krize müdahale çalışmalarını “</a:t>
            </a:r>
            <a:r>
              <a:rPr lang="tr-TR" sz="2400" cap="none" dirty="0" err="1"/>
              <a:t>psikososyal</a:t>
            </a:r>
            <a:r>
              <a:rPr lang="tr-TR" sz="2400" cap="none" dirty="0"/>
              <a:t> koruma, önleme ve krize müdahale hizmetleri çalışma </a:t>
            </a:r>
            <a:r>
              <a:rPr lang="tr-TR" sz="2400" cap="none" dirty="0" err="1"/>
              <a:t>raporu”nu</a:t>
            </a:r>
            <a:r>
              <a:rPr lang="tr-TR" sz="2400" cap="none" dirty="0"/>
              <a:t> </a:t>
            </a:r>
            <a:br>
              <a:rPr lang="tr-TR" sz="2400" cap="none" dirty="0"/>
            </a:br>
            <a:r>
              <a:rPr lang="tr-TR" sz="2400" cap="none" dirty="0"/>
              <a:t>(ek-3) doldurarak okul müdürlüğü aracılığıyla il/ilçe millî eğitim müdürlüğüne gönderir</a:t>
            </a:r>
            <a:r>
              <a:rPr lang="tr-TR" sz="2000" cap="none" dirty="0"/>
              <a:t>.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5132706-0AED-4BB1-A028-D0DDF9303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73" y="-3171"/>
            <a:ext cx="5544428" cy="6861171"/>
          </a:xfrm>
        </p:spPr>
      </p:pic>
    </p:spTree>
    <p:extLst>
      <p:ext uri="{BB962C8B-B14F-4D97-AF65-F5344CB8AC3E}">
        <p14:creationId xmlns:p14="http://schemas.microsoft.com/office/powerpoint/2010/main" val="3231735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B31C01-A7F1-421B-B67B-F0A4820AF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917" y="1858877"/>
            <a:ext cx="4109467" cy="3795473"/>
          </a:xfrm>
        </p:spPr>
        <p:txBody>
          <a:bodyPr>
            <a:noAutofit/>
          </a:bodyPr>
          <a:lstStyle/>
          <a:p>
            <a:r>
              <a:rPr lang="tr-TR" sz="2000" cap="none" dirty="0"/>
              <a:t>e) Travma/kriz durumlarına yönelik gerçekleştirdiği çalışmalar sonunda gerekli izleme ve değerlendirmeyi yapar, “</a:t>
            </a:r>
            <a:r>
              <a:rPr lang="tr-TR" sz="2000" cap="none" dirty="0" err="1"/>
              <a:t>psikososyal</a:t>
            </a:r>
            <a:r>
              <a:rPr lang="tr-TR" sz="2000" cap="none" dirty="0"/>
              <a:t> koruma, önleme ve krize müdahale hizmetleri izleme </a:t>
            </a:r>
            <a:r>
              <a:rPr lang="tr-TR" sz="2000" cap="none" dirty="0" err="1"/>
              <a:t>formu”nu</a:t>
            </a:r>
            <a:r>
              <a:rPr lang="tr-TR" sz="2000" cap="none" dirty="0"/>
              <a:t> (ek-4) doldurarak okul müdürlüğü aracılığıyla il/ilçe millî eğitim müdürlüğüne gönderir.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9F7154C-5A98-46CF-9B36-AA04B8703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261" y="0"/>
            <a:ext cx="5113176" cy="6858000"/>
          </a:xfrm>
        </p:spPr>
      </p:pic>
    </p:spTree>
    <p:extLst>
      <p:ext uri="{BB962C8B-B14F-4D97-AF65-F5344CB8AC3E}">
        <p14:creationId xmlns:p14="http://schemas.microsoft.com/office/powerpoint/2010/main" val="281244038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">
  <a:themeElements>
    <a:clrScheme name="Ga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191</TotalTime>
  <Words>553</Words>
  <Application>Microsoft Office PowerPoint</Application>
  <PresentationFormat>Geniş ekran</PresentationFormat>
  <Paragraphs>27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1" baseType="lpstr">
      <vt:lpstr>Arial</vt:lpstr>
      <vt:lpstr>Gill Sans MT</vt:lpstr>
      <vt:lpstr>Galeri</vt:lpstr>
      <vt:lpstr>PSİKOSOSYAL KORUMA,  ÖNLEME VE KRİZE MÜDAHALE HİZMETLERİ</vt:lpstr>
      <vt:lpstr>Psikososyal Koruma, Önleme Ve Krize Müdahale Hizmetlerinde Okul Müdürlüklerinin Görev, Yetki Ve Sorumlulukları Şunlardır: </vt:lpstr>
      <vt:lpstr>PowerPoint Sunusu</vt:lpstr>
      <vt:lpstr>Okul Psikososyal Koruma, Önleme ve Krize Müdahale Ekibi</vt:lpstr>
      <vt:lpstr>c) Okul Ekibi Travma/Kriz Durumunun Hemen Ardından Ayrıntılı Bilgi Edinmek Amacıyla “Psikososyal Koruma, Önleme Ve Krize Müdahale Hizmetleri Gözlem Formu” nu (EK-1) Doldurur. </vt:lpstr>
      <vt:lpstr>PowerPoint Sunusu</vt:lpstr>
      <vt:lpstr>ç) Travma/kriz durumunda personel kapasitesi yetersiz kaldığında ve destek ihtiyacı ortaya çıktığında “psikososyal koruma, önleme ve krize müdahale hizmetleri destek talep formu” nu  (ek-2) doldurarak il/ilçe ekibinden destek talep eder. Gerekli durumlarda il/ilçe ekibi ile işbirliği yapar.</vt:lpstr>
      <vt:lpstr>d) Okulda yaşanan travma/kriz durumlarına yönelik gerçekleştirilen krize müdahale çalışmalarını “psikososyal koruma, önleme ve krize müdahale hizmetleri çalışma raporu”nu  (ek-3) doldurarak okul müdürlüğü aracılığıyla il/ilçe millî eğitim müdürlüğüne gönderir.</vt:lpstr>
      <vt:lpstr>e) Travma/kriz durumlarına yönelik gerçekleştirdiği çalışmalar sonunda gerekli izleme ve değerlendirmeyi yapar, “psikososyal koruma, önleme ve krize müdahale hizmetleri izleme formu”nu (ek-4) doldurarak okul müdürlüğü aracılığıyla il/ilçe millî eğitim müdürlüğüne gönderir.</vt:lpstr>
      <vt:lpstr>Okul yönetiminin istismarda görev ve sorumlulukları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Yararlanılan 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PSİKOSOSYAL KORUMA,  ÖNLEME VE KRİZE MÜDAHALE HİZMETLERİ</dc:title>
  <dc:creator>nurşen köse</dc:creator>
  <cp:lastModifiedBy>nurşen köse</cp:lastModifiedBy>
  <cp:revision>40</cp:revision>
  <dcterms:created xsi:type="dcterms:W3CDTF">2021-11-26T20:53:43Z</dcterms:created>
  <dcterms:modified xsi:type="dcterms:W3CDTF">2021-11-28T19:17:10Z</dcterms:modified>
</cp:coreProperties>
</file>