
<file path=[Content_Types].xml><?xml version="1.0" encoding="utf-8"?>
<Types xmlns="http://schemas.openxmlformats.org/package/2006/content-types">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CAB29-4C22-4B78-9E05-26BD20D4775E}" type="datetimeFigureOut">
              <a:rPr lang="tr-TR" smtClean="0"/>
              <a:t>3.01.2022</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AD166-C59C-4281-B23C-CDD4313C47EC}" type="slidenum">
              <a:rPr lang="tr-TR" smtClean="0"/>
              <a:t>‹#›</a:t>
            </a:fld>
            <a:endParaRPr lang="tr-TR" dirty="0"/>
          </a:p>
        </p:txBody>
      </p:sp>
    </p:spTree>
    <p:extLst>
      <p:ext uri="{BB962C8B-B14F-4D97-AF65-F5344CB8AC3E}">
        <p14:creationId xmlns:p14="http://schemas.microsoft.com/office/powerpoint/2010/main" val="23372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C95777-6C3C-4FE9-AE64-738A59B26B30}" type="slidenum">
              <a:rPr lang="en-US" sz="1200"/>
              <a:pPr eaLnBrk="1" hangingPunct="1"/>
              <a:t>3</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C95777-6C3C-4FE9-AE64-738A59B26B30}" type="slidenum">
              <a:rPr lang="en-US" sz="1200"/>
              <a:pPr eaLnBrk="1" hangingPunct="1"/>
              <a:t>7</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C95777-6C3C-4FE9-AE64-738A59B26B30}" type="slidenum">
              <a:rPr lang="en-US" sz="1200"/>
              <a:pPr eaLnBrk="1" hangingPunct="1"/>
              <a:t>8</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C95777-6C3C-4FE9-AE64-738A59B26B30}" type="slidenum">
              <a:rPr lang="en-US" sz="1200"/>
              <a:pPr eaLnBrk="1" hangingPunct="1"/>
              <a:t>9</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C95777-6C3C-4FE9-AE64-738A59B26B30}" type="slidenum">
              <a:rPr lang="en-US" sz="1200"/>
              <a:pPr eaLnBrk="1" hangingPunct="1"/>
              <a:t>10</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284" r="15284"/>
          <a:stretch>
            <a:fillRect/>
          </a:stretch>
        </p:blipFill>
        <p:spPr>
          <a:xfrm>
            <a:off x="11714927" y="-1271172"/>
            <a:ext cx="5351593" cy="11558172"/>
          </a:xfrm>
          <a:prstGeom prst="rect">
            <a:avLst/>
          </a:prstGeom>
        </p:spPr>
      </p:pic>
      <p:grpSp>
        <p:nvGrpSpPr>
          <p:cNvPr id="3" name="Group 3"/>
          <p:cNvGrpSpPr/>
          <p:nvPr/>
        </p:nvGrpSpPr>
        <p:grpSpPr>
          <a:xfrm>
            <a:off x="10538285" y="2127676"/>
            <a:ext cx="3322877" cy="6743037"/>
            <a:chOff x="0" y="0"/>
            <a:chExt cx="1124035" cy="2280978"/>
          </a:xfrm>
        </p:grpSpPr>
        <p:sp>
          <p:nvSpPr>
            <p:cNvPr id="4" name="Freeform 4"/>
            <p:cNvSpPr/>
            <p:nvPr/>
          </p:nvSpPr>
          <p:spPr>
            <a:xfrm>
              <a:off x="0" y="0"/>
              <a:ext cx="1124035" cy="2280978"/>
            </a:xfrm>
            <a:custGeom>
              <a:avLst/>
              <a:gdLst/>
              <a:ahLst/>
              <a:cxnLst/>
              <a:rect l="l" t="t" r="r" b="b"/>
              <a:pathLst>
                <a:path w="1124035" h="2280978">
                  <a:moveTo>
                    <a:pt x="0" y="0"/>
                  </a:moveTo>
                  <a:lnTo>
                    <a:pt x="1124035" y="0"/>
                  </a:lnTo>
                  <a:lnTo>
                    <a:pt x="1124035" y="2280978"/>
                  </a:lnTo>
                  <a:lnTo>
                    <a:pt x="0" y="2280978"/>
                  </a:lnTo>
                  <a:close/>
                </a:path>
              </a:pathLst>
            </a:custGeom>
            <a:solidFill>
              <a:srgbClr val="FFFFFF"/>
            </a:solidFill>
          </p:spPr>
        </p:sp>
      </p:grpSp>
      <p:pic>
        <p:nvPicPr>
          <p:cNvPr id="5" name="Picture 5"/>
          <p:cNvPicPr>
            <a:picLocks noChangeAspect="1"/>
          </p:cNvPicPr>
          <p:nvPr/>
        </p:nvPicPr>
        <p:blipFill>
          <a:blip r:embed="rId2"/>
          <a:srcRect l="21445" r="21445"/>
          <a:stretch>
            <a:fillRect/>
          </a:stretch>
        </p:blipFill>
        <p:spPr>
          <a:xfrm>
            <a:off x="11280452" y="2441575"/>
            <a:ext cx="2376820" cy="6240912"/>
          </a:xfrm>
          <a:prstGeom prst="rect">
            <a:avLst/>
          </a:prstGeom>
        </p:spPr>
      </p:pic>
      <p:grpSp>
        <p:nvGrpSpPr>
          <p:cNvPr id="6" name="Group 6"/>
          <p:cNvGrpSpPr/>
          <p:nvPr/>
        </p:nvGrpSpPr>
        <p:grpSpPr>
          <a:xfrm>
            <a:off x="1006079" y="202612"/>
            <a:ext cx="6884472" cy="1217952"/>
            <a:chOff x="0" y="0"/>
            <a:chExt cx="9179296" cy="1623935"/>
          </a:xfrm>
        </p:grpSpPr>
        <p:sp>
          <p:nvSpPr>
            <p:cNvPr id="7" name="TextBox 7"/>
            <p:cNvSpPr txBox="1"/>
            <p:nvPr/>
          </p:nvSpPr>
          <p:spPr>
            <a:xfrm>
              <a:off x="1759751" y="117955"/>
              <a:ext cx="7419545" cy="1410708"/>
            </a:xfrm>
            <a:prstGeom prst="rect">
              <a:avLst/>
            </a:prstGeom>
          </p:spPr>
          <p:txBody>
            <a:bodyPr lIns="0" tIns="0" rIns="0" bIns="0" rtlCol="0" anchor="t">
              <a:spAutoFit/>
            </a:bodyPr>
            <a:lstStyle/>
            <a:p>
              <a:pPr algn="just">
                <a:lnSpc>
                  <a:spcPts val="4277"/>
                </a:lnSpc>
                <a:spcBef>
                  <a:spcPct val="0"/>
                </a:spcBef>
              </a:pPr>
              <a:r>
                <a:rPr lang="en-US" sz="3055" dirty="0">
                  <a:solidFill>
                    <a:srgbClr val="E4353D"/>
                  </a:solidFill>
                  <a:latin typeface="Andada Bold"/>
                </a:rPr>
                <a:t>İSTANBUL</a:t>
              </a:r>
            </a:p>
            <a:p>
              <a:pPr algn="just">
                <a:lnSpc>
                  <a:spcPts val="4277"/>
                </a:lnSpc>
                <a:spcBef>
                  <a:spcPct val="0"/>
                </a:spcBef>
              </a:pPr>
              <a:r>
                <a:rPr lang="en-US" sz="3055" dirty="0">
                  <a:solidFill>
                    <a:srgbClr val="E4353D"/>
                  </a:solidFill>
                  <a:latin typeface="Andada Bold"/>
                </a:rPr>
                <a:t>İL MİLLÎ EĞİTİM MÜDÜRLÜĞÜ</a:t>
              </a:r>
            </a:p>
          </p:txBody>
        </p:sp>
        <p:pic>
          <p:nvPicPr>
            <p:cNvPr id="8" name="Picture 8"/>
            <p:cNvPicPr>
              <a:picLocks noChangeAspect="1"/>
            </p:cNvPicPr>
            <p:nvPr/>
          </p:nvPicPr>
          <p:blipFill>
            <a:blip r:embed="rId3"/>
            <a:srcRect/>
            <a:stretch>
              <a:fillRect/>
            </a:stretch>
          </p:blipFill>
          <p:spPr>
            <a:xfrm>
              <a:off x="0" y="0"/>
              <a:ext cx="1623935" cy="1623935"/>
            </a:xfrm>
            <a:prstGeom prst="rect">
              <a:avLst/>
            </a:prstGeom>
          </p:spPr>
        </p:pic>
      </p:grpSp>
      <p:sp>
        <p:nvSpPr>
          <p:cNvPr id="9" name="AutoShape 9"/>
          <p:cNvSpPr/>
          <p:nvPr/>
        </p:nvSpPr>
        <p:spPr>
          <a:xfrm>
            <a:off x="-188262" y="-119013"/>
            <a:ext cx="403292" cy="10606478"/>
          </a:xfrm>
          <a:prstGeom prst="rect">
            <a:avLst/>
          </a:prstGeom>
          <a:solidFill>
            <a:srgbClr val="942121"/>
          </a:solidFill>
        </p:spPr>
      </p:sp>
      <p:grpSp>
        <p:nvGrpSpPr>
          <p:cNvPr id="10" name="Group 10"/>
          <p:cNvGrpSpPr/>
          <p:nvPr/>
        </p:nvGrpSpPr>
        <p:grpSpPr>
          <a:xfrm>
            <a:off x="1439022" y="2127676"/>
            <a:ext cx="7541692" cy="6031648"/>
            <a:chOff x="0" y="0"/>
            <a:chExt cx="10055590" cy="8042197"/>
          </a:xfrm>
        </p:grpSpPr>
        <p:sp>
          <p:nvSpPr>
            <p:cNvPr id="11" name="TextBox 11"/>
            <p:cNvSpPr txBox="1"/>
            <p:nvPr/>
          </p:nvSpPr>
          <p:spPr>
            <a:xfrm>
              <a:off x="0" y="-48486"/>
              <a:ext cx="10055590" cy="541748"/>
            </a:xfrm>
            <a:prstGeom prst="rect">
              <a:avLst/>
            </a:prstGeom>
          </p:spPr>
          <p:txBody>
            <a:bodyPr lIns="0" tIns="0" rIns="0" bIns="0" rtlCol="0" anchor="t">
              <a:spAutoFit/>
            </a:bodyPr>
            <a:lstStyle/>
            <a:p>
              <a:pPr algn="l">
                <a:lnSpc>
                  <a:spcPts val="3416"/>
                </a:lnSpc>
              </a:pPr>
              <a:endParaRPr dirty="0"/>
            </a:p>
          </p:txBody>
        </p:sp>
        <p:sp>
          <p:nvSpPr>
            <p:cNvPr id="12" name="TextBox 12"/>
            <p:cNvSpPr txBox="1"/>
            <p:nvPr/>
          </p:nvSpPr>
          <p:spPr>
            <a:xfrm>
              <a:off x="0" y="954077"/>
              <a:ext cx="10055590" cy="6412942"/>
            </a:xfrm>
            <a:prstGeom prst="rect">
              <a:avLst/>
            </a:prstGeom>
          </p:spPr>
          <p:txBody>
            <a:bodyPr lIns="0" tIns="0" rIns="0" bIns="0" rtlCol="0" anchor="t">
              <a:spAutoFit/>
            </a:bodyPr>
            <a:lstStyle/>
            <a:p>
              <a:pPr algn="ctr">
                <a:lnSpc>
                  <a:spcPts val="6271"/>
                </a:lnSpc>
              </a:pPr>
              <a:r>
                <a:rPr lang="en-US" sz="6271" spc="62" dirty="0">
                  <a:solidFill>
                    <a:srgbClr val="000000"/>
                  </a:solidFill>
                  <a:latin typeface="Clear Sans Bold Bold"/>
                </a:rPr>
                <a:t>B</a:t>
              </a:r>
              <a:r>
                <a:rPr lang="tr-TR" sz="6271" spc="62" dirty="0">
                  <a:solidFill>
                    <a:srgbClr val="000000"/>
                  </a:solidFill>
                  <a:latin typeface="Clear Sans Bold Bold"/>
                </a:rPr>
                <a:t>İ</a:t>
              </a:r>
              <a:r>
                <a:rPr lang="en-US" sz="6271" spc="62" dirty="0">
                  <a:solidFill>
                    <a:srgbClr val="000000"/>
                  </a:solidFill>
                  <a:latin typeface="Clear Sans Bold Bold"/>
                </a:rPr>
                <a:t>LSEM SÜREC</a:t>
              </a:r>
              <a:r>
                <a:rPr lang="tr-TR" sz="6271" spc="62" dirty="0">
                  <a:solidFill>
                    <a:srgbClr val="000000"/>
                  </a:solidFill>
                  <a:latin typeface="Clear Sans Bold Bold"/>
                </a:rPr>
                <a:t>İ</a:t>
              </a:r>
              <a:r>
                <a:rPr lang="en-US" sz="6271" spc="62" dirty="0">
                  <a:solidFill>
                    <a:srgbClr val="000000"/>
                  </a:solidFill>
                  <a:latin typeface="Clear Sans Bold Bold"/>
                </a:rPr>
                <a:t> VE TANITIMI </a:t>
              </a:r>
            </a:p>
            <a:p>
              <a:pPr algn="ctr">
                <a:lnSpc>
                  <a:spcPts val="6271"/>
                </a:lnSpc>
              </a:pPr>
              <a:endParaRPr lang="en-US" sz="6271" spc="62" dirty="0">
                <a:solidFill>
                  <a:srgbClr val="000000"/>
                </a:solidFill>
                <a:latin typeface="Clear Sans Bold Bold"/>
              </a:endParaRPr>
            </a:p>
            <a:p>
              <a:pPr algn="ctr">
                <a:lnSpc>
                  <a:spcPts val="6271"/>
                </a:lnSpc>
              </a:pPr>
              <a:r>
                <a:rPr lang="en-US" sz="6271" spc="62" dirty="0">
                  <a:solidFill>
                    <a:srgbClr val="000000"/>
                  </a:solidFill>
                  <a:latin typeface="Clear Sans Bold Bold"/>
                </a:rPr>
                <a:t>VEL</a:t>
              </a:r>
              <a:r>
                <a:rPr lang="tr-TR" sz="6271" spc="62" dirty="0">
                  <a:solidFill>
                    <a:srgbClr val="000000"/>
                  </a:solidFill>
                  <a:latin typeface="Clear Sans Bold Bold"/>
                </a:rPr>
                <a:t>İ</a:t>
              </a:r>
              <a:r>
                <a:rPr lang="en-US" sz="6271" spc="62" dirty="0">
                  <a:solidFill>
                    <a:srgbClr val="000000"/>
                  </a:solidFill>
                  <a:latin typeface="Clear Sans Bold Bold"/>
                </a:rPr>
                <a:t> B</a:t>
              </a:r>
              <a:r>
                <a:rPr lang="tr-TR" sz="6271" spc="62" dirty="0">
                  <a:solidFill>
                    <a:srgbClr val="000000"/>
                  </a:solidFill>
                  <a:latin typeface="Clear Sans Bold Bold"/>
                </a:rPr>
                <a:t>İ</a:t>
              </a:r>
              <a:r>
                <a:rPr lang="en-US" sz="6271" spc="62" dirty="0">
                  <a:solidFill>
                    <a:srgbClr val="000000"/>
                  </a:solidFill>
                  <a:latin typeface="Clear Sans Bold Bold"/>
                </a:rPr>
                <a:t>LG</a:t>
              </a:r>
              <a:r>
                <a:rPr lang="tr-TR" sz="6271" spc="62" dirty="0">
                  <a:solidFill>
                    <a:srgbClr val="000000"/>
                  </a:solidFill>
                  <a:latin typeface="Clear Sans Bold Bold"/>
                </a:rPr>
                <a:t>İ</a:t>
              </a:r>
              <a:r>
                <a:rPr lang="en-US" sz="6271" spc="62" dirty="0">
                  <a:solidFill>
                    <a:srgbClr val="000000"/>
                  </a:solidFill>
                  <a:latin typeface="Clear Sans Bold Bold"/>
                </a:rPr>
                <a:t>LEND</a:t>
              </a:r>
              <a:r>
                <a:rPr lang="tr-TR" sz="6271" spc="62" dirty="0">
                  <a:solidFill>
                    <a:srgbClr val="000000"/>
                  </a:solidFill>
                  <a:latin typeface="Clear Sans Bold Bold"/>
                </a:rPr>
                <a:t>İ</a:t>
              </a:r>
              <a:r>
                <a:rPr lang="en-US" sz="6271" spc="62" dirty="0">
                  <a:solidFill>
                    <a:srgbClr val="000000"/>
                  </a:solidFill>
                  <a:latin typeface="Clear Sans Bold Bold"/>
                </a:rPr>
                <a:t>RME SUNUMU</a:t>
              </a:r>
            </a:p>
          </p:txBody>
        </p:sp>
        <p:sp>
          <p:nvSpPr>
            <p:cNvPr id="13" name="TextBox 13"/>
            <p:cNvSpPr txBox="1"/>
            <p:nvPr/>
          </p:nvSpPr>
          <p:spPr>
            <a:xfrm>
              <a:off x="0" y="7590860"/>
              <a:ext cx="10055590" cy="451337"/>
            </a:xfrm>
            <a:prstGeom prst="rect">
              <a:avLst/>
            </a:prstGeom>
          </p:spPr>
          <p:txBody>
            <a:bodyPr lIns="0" tIns="0" rIns="0" bIns="0" rtlCol="0" anchor="t">
              <a:spAutoFit/>
            </a:bodyPr>
            <a:lstStyle/>
            <a:p>
              <a:pPr algn="l">
                <a:lnSpc>
                  <a:spcPts val="2847"/>
                </a:lnSpc>
              </a:pPr>
              <a:endParaRPr dirty="0"/>
            </a:p>
          </p:txBody>
        </p:sp>
      </p:grpSp>
      <p:sp>
        <p:nvSpPr>
          <p:cNvPr id="14" name="AutoShape 14"/>
          <p:cNvSpPr/>
          <p:nvPr/>
        </p:nvSpPr>
        <p:spPr>
          <a:xfrm>
            <a:off x="3741792" y="9258300"/>
            <a:ext cx="408351" cy="91398"/>
          </a:xfrm>
          <a:prstGeom prst="rect">
            <a:avLst/>
          </a:prstGeom>
          <a:solidFill>
            <a:srgbClr val="942121"/>
          </a:solidFill>
        </p:spPr>
      </p:sp>
      <p:sp>
        <p:nvSpPr>
          <p:cNvPr id="15" name="TextBox 15"/>
          <p:cNvSpPr txBox="1"/>
          <p:nvPr/>
        </p:nvSpPr>
        <p:spPr>
          <a:xfrm>
            <a:off x="4448315" y="9010142"/>
            <a:ext cx="1998897" cy="438313"/>
          </a:xfrm>
          <a:prstGeom prst="rect">
            <a:avLst/>
          </a:prstGeom>
        </p:spPr>
        <p:txBody>
          <a:bodyPr lIns="0" tIns="0" rIns="0" bIns="0" rtlCol="0" anchor="t">
            <a:spAutoFit/>
          </a:bodyPr>
          <a:lstStyle/>
          <a:p>
            <a:pPr algn="ctr">
              <a:lnSpc>
                <a:spcPts val="3321"/>
              </a:lnSpc>
              <a:spcBef>
                <a:spcPct val="0"/>
              </a:spcBef>
            </a:pPr>
            <a:r>
              <a:rPr lang="en-US" sz="3019" spc="150" dirty="0">
                <a:solidFill>
                  <a:srgbClr val="000000"/>
                </a:solidFill>
                <a:latin typeface="Playfair Display"/>
              </a:rPr>
              <a:t>2021-2022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231232" y="1471092"/>
            <a:ext cx="14630400" cy="1073943"/>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normAutofit fontScale="90000"/>
          </a:bodyPr>
          <a:lstStyle/>
          <a:p>
            <a:pPr algn="ctr" eaLnBrk="1" hangingPunct="1"/>
            <a:r>
              <a:rPr lang="tr-TR" sz="5700" b="1" dirty="0">
                <a:solidFill>
                  <a:srgbClr val="B92D14"/>
                </a:solidFill>
              </a:rPr>
              <a:t>Bilim Sanat Merkezleri Hakkında </a:t>
            </a:r>
            <a:br>
              <a:rPr lang="tr-TR" sz="5700" b="1" dirty="0">
                <a:solidFill>
                  <a:srgbClr val="B92D14"/>
                </a:solidFill>
              </a:rPr>
            </a:br>
            <a:r>
              <a:rPr lang="tr-TR" sz="5700" b="1" dirty="0">
                <a:solidFill>
                  <a:srgbClr val="B92D14"/>
                </a:solidFill>
              </a:rPr>
              <a:t>Genel Bilgi</a:t>
            </a:r>
            <a:endParaRPr lang="ru-RU" sz="5700" b="1" dirty="0">
              <a:solidFill>
                <a:srgbClr val="B92D14"/>
              </a:solidFill>
            </a:endParaRPr>
          </a:p>
        </p:txBody>
      </p:sp>
      <p:sp>
        <p:nvSpPr>
          <p:cNvPr id="3075" name="Rectangle 5"/>
          <p:cNvSpPr>
            <a:spLocks noGrp="1" noChangeArrowheads="1"/>
          </p:cNvSpPr>
          <p:nvPr>
            <p:ph type="body" idx="1"/>
          </p:nvPr>
        </p:nvSpPr>
        <p:spPr>
          <a:xfrm>
            <a:off x="2133600" y="2971800"/>
            <a:ext cx="6146304" cy="6286500"/>
          </a:xfrm>
        </p:spPr>
        <p:txBody>
          <a:bodyPr>
            <a:normAutofit fontScale="92500"/>
          </a:bodyPr>
          <a:lstStyle/>
          <a:p>
            <a:pPr marL="0" indent="0">
              <a:buNone/>
            </a:pPr>
            <a:r>
              <a:rPr lang="tr-TR" sz="4300" b="1" dirty="0">
                <a:solidFill>
                  <a:srgbClr val="B92D14"/>
                </a:solidFill>
              </a:rPr>
              <a:t>DÜZEY:</a:t>
            </a:r>
          </a:p>
          <a:p>
            <a:pPr>
              <a:buFont typeface="Wingdings" pitchFamily="2" charset="2"/>
              <a:buChar char="v"/>
            </a:pPr>
            <a:r>
              <a:rPr lang="tr-TR" sz="3600" dirty="0">
                <a:solidFill>
                  <a:srgbClr val="000000"/>
                </a:solidFill>
              </a:rPr>
              <a:t>Öğrenci kabulü: 1. 2. 3. ve 4. sınıflar</a:t>
            </a:r>
          </a:p>
          <a:p>
            <a:pPr>
              <a:buFont typeface="Wingdings" pitchFamily="2" charset="2"/>
              <a:buChar char="v"/>
            </a:pPr>
            <a:endParaRPr lang="tr-TR" sz="3600" dirty="0">
              <a:solidFill>
                <a:srgbClr val="000000"/>
              </a:solidFill>
            </a:endParaRPr>
          </a:p>
          <a:p>
            <a:pPr>
              <a:buFont typeface="Wingdings" pitchFamily="2" charset="2"/>
              <a:buChar char="v"/>
            </a:pPr>
            <a:r>
              <a:rPr lang="tr-TR" sz="3600" dirty="0">
                <a:solidFill>
                  <a:srgbClr val="000000"/>
                </a:solidFill>
              </a:rPr>
              <a:t>Bu düzeyde kuruma kabul edilen öğrenciler liseden mezun olana dek yetenek alanları doğrultusunda farklılaştırılmış eğitim almaya hak kazanırlar.</a:t>
            </a:r>
          </a:p>
          <a:p>
            <a:pPr marL="0" indent="0" algn="just">
              <a:buNone/>
            </a:pPr>
            <a:endParaRPr lang="tr-TR" sz="3600" b="1" dirty="0">
              <a:solidFill>
                <a:srgbClr val="B92D14"/>
              </a:solidFill>
            </a:endParaRPr>
          </a:p>
          <a:p>
            <a:pPr marL="0" indent="0" algn="just">
              <a:buNone/>
            </a:pPr>
            <a:r>
              <a:rPr lang="tr-TR" sz="3600" dirty="0"/>
              <a:t>	</a:t>
            </a:r>
            <a:endParaRPr lang="tr-TR" sz="3600" dirty="0">
              <a:solidFill>
                <a:srgbClr val="000000"/>
              </a:solidFill>
            </a:endParaRPr>
          </a:p>
        </p:txBody>
      </p:sp>
      <p:sp>
        <p:nvSpPr>
          <p:cNvPr id="5" name="Rectangle 5"/>
          <p:cNvSpPr txBox="1">
            <a:spLocks noChangeArrowheads="1"/>
          </p:cNvSpPr>
          <p:nvPr/>
        </p:nvSpPr>
        <p:spPr bwMode="auto">
          <a:xfrm>
            <a:off x="9288016" y="2983260"/>
            <a:ext cx="8064896"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tr-TR" sz="4300" b="1" dirty="0">
                <a:solidFill>
                  <a:srgbClr val="B92D14"/>
                </a:solidFill>
              </a:rPr>
              <a:t>EĞİTİM PROGRAMLARI:</a:t>
            </a:r>
          </a:p>
          <a:p>
            <a:pPr>
              <a:buFont typeface="Wingdings" pitchFamily="2" charset="2"/>
              <a:buChar char="v"/>
            </a:pPr>
            <a:r>
              <a:rPr lang="tr-TR" sz="3600" dirty="0">
                <a:solidFill>
                  <a:srgbClr val="000000"/>
                </a:solidFill>
              </a:rPr>
              <a:t>Uyum programı</a:t>
            </a:r>
          </a:p>
          <a:p>
            <a:pPr>
              <a:buFont typeface="Wingdings" pitchFamily="2" charset="2"/>
              <a:buChar char="v"/>
            </a:pPr>
            <a:endParaRPr lang="tr-TR" sz="3600" dirty="0">
              <a:solidFill>
                <a:srgbClr val="000000"/>
              </a:solidFill>
            </a:endParaRPr>
          </a:p>
          <a:p>
            <a:pPr>
              <a:buFont typeface="Wingdings" pitchFamily="2" charset="2"/>
              <a:buChar char="v"/>
            </a:pPr>
            <a:r>
              <a:rPr lang="tr-TR" sz="3600" dirty="0">
                <a:solidFill>
                  <a:srgbClr val="000000"/>
                </a:solidFill>
              </a:rPr>
              <a:t>Destek eğitimi</a:t>
            </a:r>
          </a:p>
          <a:p>
            <a:pPr>
              <a:buFont typeface="Wingdings" pitchFamily="2" charset="2"/>
              <a:buChar char="v"/>
            </a:pPr>
            <a:endParaRPr lang="tr-TR" sz="3600" dirty="0">
              <a:solidFill>
                <a:srgbClr val="000000"/>
              </a:solidFill>
            </a:endParaRPr>
          </a:p>
          <a:p>
            <a:pPr>
              <a:buFont typeface="Wingdings" pitchFamily="2" charset="2"/>
              <a:buChar char="v"/>
            </a:pPr>
            <a:r>
              <a:rPr lang="tr-TR" sz="3600" dirty="0">
                <a:solidFill>
                  <a:srgbClr val="000000"/>
                </a:solidFill>
              </a:rPr>
              <a:t>Bireysel yetenekleri fark ettirme programı</a:t>
            </a:r>
          </a:p>
          <a:p>
            <a:pPr>
              <a:buFont typeface="Wingdings" pitchFamily="2" charset="2"/>
              <a:buChar char="v"/>
            </a:pPr>
            <a:endParaRPr lang="tr-TR" sz="3600" dirty="0">
              <a:solidFill>
                <a:srgbClr val="000000"/>
              </a:solidFill>
            </a:endParaRPr>
          </a:p>
          <a:p>
            <a:pPr>
              <a:buFont typeface="Wingdings" pitchFamily="2" charset="2"/>
              <a:buChar char="v"/>
            </a:pPr>
            <a:r>
              <a:rPr lang="tr-TR" sz="3600" dirty="0">
                <a:solidFill>
                  <a:srgbClr val="000000"/>
                </a:solidFill>
              </a:rPr>
              <a:t>Özel yetenekleri geliştirme ve proje üretimi / yönetimi çalışmaları</a:t>
            </a:r>
          </a:p>
          <a:p>
            <a:pPr>
              <a:buFont typeface="Wingdings" pitchFamily="2" charset="2"/>
              <a:buChar char="v"/>
            </a:pPr>
            <a:endParaRPr lang="tr-TR" sz="3600" dirty="0">
              <a:solidFill>
                <a:srgbClr val="000000"/>
              </a:solidFill>
            </a:endParaRPr>
          </a:p>
        </p:txBody>
      </p:sp>
    </p:spTree>
    <p:extLst>
      <p:ext uri="{BB962C8B-B14F-4D97-AF65-F5344CB8AC3E}">
        <p14:creationId xmlns:p14="http://schemas.microsoft.com/office/powerpoint/2010/main" val="284352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8262" y="-119013"/>
            <a:ext cx="403292" cy="10606478"/>
          </a:xfrm>
          <a:prstGeom prst="rect">
            <a:avLst/>
          </a:prstGeom>
          <a:solidFill>
            <a:srgbClr val="942121"/>
          </a:solidFill>
        </p:spPr>
      </p:sp>
      <p:sp>
        <p:nvSpPr>
          <p:cNvPr id="3" name="AutoShape 3"/>
          <p:cNvSpPr/>
          <p:nvPr/>
        </p:nvSpPr>
        <p:spPr>
          <a:xfrm>
            <a:off x="1028700" y="3285939"/>
            <a:ext cx="7614942" cy="4458295"/>
          </a:xfrm>
          <a:prstGeom prst="rect">
            <a:avLst/>
          </a:prstGeom>
          <a:solidFill>
            <a:srgbClr val="FFDE59">
              <a:alpha val="40000"/>
            </a:srgbClr>
          </a:solidFill>
        </p:spPr>
      </p:sp>
      <p:pic>
        <p:nvPicPr>
          <p:cNvPr id="4" name="Picture 4"/>
          <p:cNvPicPr>
            <a:picLocks noChangeAspect="1"/>
          </p:cNvPicPr>
          <p:nvPr/>
        </p:nvPicPr>
        <p:blipFill>
          <a:blip r:embed="rId2"/>
          <a:srcRect/>
          <a:stretch>
            <a:fillRect/>
          </a:stretch>
        </p:blipFill>
        <p:spPr>
          <a:xfrm>
            <a:off x="7733247" y="7461541"/>
            <a:ext cx="2264963" cy="2676470"/>
          </a:xfrm>
          <a:prstGeom prst="rect">
            <a:avLst/>
          </a:prstGeom>
        </p:spPr>
      </p:pic>
      <p:sp>
        <p:nvSpPr>
          <p:cNvPr id="5" name="TextBox 5"/>
          <p:cNvSpPr txBox="1"/>
          <p:nvPr/>
        </p:nvSpPr>
        <p:spPr>
          <a:xfrm>
            <a:off x="2356760" y="489317"/>
            <a:ext cx="13017936" cy="2086853"/>
          </a:xfrm>
          <a:prstGeom prst="rect">
            <a:avLst/>
          </a:prstGeom>
        </p:spPr>
        <p:txBody>
          <a:bodyPr lIns="0" tIns="0" rIns="0" bIns="0" rtlCol="0" anchor="t">
            <a:spAutoFit/>
          </a:bodyPr>
          <a:lstStyle/>
          <a:p>
            <a:pPr algn="ctr">
              <a:lnSpc>
                <a:spcPts val="8484"/>
              </a:lnSpc>
            </a:pPr>
            <a:r>
              <a:rPr lang="en-US" sz="6000" dirty="0">
                <a:solidFill>
                  <a:srgbClr val="A63212"/>
                </a:solidFill>
                <a:latin typeface="Abril Fatface"/>
              </a:rPr>
              <a:t>İSTANBUL'DA BULUNAN </a:t>
            </a:r>
          </a:p>
          <a:p>
            <a:pPr algn="ctr">
              <a:lnSpc>
                <a:spcPts val="8484"/>
              </a:lnSpc>
            </a:pPr>
            <a:r>
              <a:rPr lang="en-US" sz="6000" dirty="0">
                <a:solidFill>
                  <a:srgbClr val="A63212"/>
                </a:solidFill>
                <a:latin typeface="Abril Fatface"/>
              </a:rPr>
              <a:t>B</a:t>
            </a:r>
            <a:r>
              <a:rPr lang="tr-TR" sz="6000" dirty="0">
                <a:solidFill>
                  <a:srgbClr val="A63212"/>
                </a:solidFill>
                <a:latin typeface="Abril Fatface"/>
              </a:rPr>
              <a:t>İ</a:t>
            </a:r>
            <a:r>
              <a:rPr lang="en-US" sz="6000" dirty="0">
                <a:solidFill>
                  <a:srgbClr val="A63212"/>
                </a:solidFill>
                <a:latin typeface="Abril Fatface"/>
              </a:rPr>
              <a:t>L</a:t>
            </a:r>
            <a:r>
              <a:rPr lang="tr-TR" sz="6000" dirty="0">
                <a:solidFill>
                  <a:srgbClr val="A63212"/>
                </a:solidFill>
                <a:latin typeface="Abril Fatface"/>
              </a:rPr>
              <a:t>İ</a:t>
            </a:r>
            <a:r>
              <a:rPr lang="en-US" sz="6000" dirty="0">
                <a:solidFill>
                  <a:srgbClr val="A63212"/>
                </a:solidFill>
                <a:latin typeface="Abril Fatface"/>
              </a:rPr>
              <a:t>M VE SANAT MERKEZLER</a:t>
            </a:r>
            <a:r>
              <a:rPr lang="tr-TR" sz="6000" dirty="0">
                <a:solidFill>
                  <a:srgbClr val="A63212"/>
                </a:solidFill>
                <a:latin typeface="Abril Fatface"/>
              </a:rPr>
              <a:t>İ</a:t>
            </a:r>
            <a:endParaRPr lang="en-US" sz="6000" dirty="0">
              <a:solidFill>
                <a:srgbClr val="A63212"/>
              </a:solidFill>
              <a:latin typeface="Abril Fatface"/>
            </a:endParaRPr>
          </a:p>
        </p:txBody>
      </p:sp>
      <p:sp>
        <p:nvSpPr>
          <p:cNvPr id="6" name="TextBox 6"/>
          <p:cNvSpPr txBox="1"/>
          <p:nvPr/>
        </p:nvSpPr>
        <p:spPr>
          <a:xfrm>
            <a:off x="1268332" y="3123731"/>
            <a:ext cx="8376028" cy="5198346"/>
          </a:xfrm>
          <a:prstGeom prst="rect">
            <a:avLst/>
          </a:prstGeom>
        </p:spPr>
        <p:txBody>
          <a:bodyPr wrap="square" lIns="0" tIns="0" rIns="0" bIns="0" rtlCol="0" anchor="t">
            <a:spAutoFit/>
          </a:bodyPr>
          <a:lstStyle/>
          <a:p>
            <a:pPr marL="518160" lvl="1" indent="-259080" algn="just">
              <a:lnSpc>
                <a:spcPts val="3359"/>
              </a:lnSpc>
              <a:buFont typeface="Arial"/>
              <a:buChar char="•"/>
            </a:pPr>
            <a:endParaRPr lang="tr-TR" sz="2400" dirty="0">
              <a:solidFill>
                <a:srgbClr val="000000"/>
              </a:solidFill>
              <a:latin typeface="Clear Sans Bold"/>
            </a:endParaRPr>
          </a:p>
          <a:p>
            <a:pPr marL="518160" lvl="1" indent="-259080" algn="just">
              <a:lnSpc>
                <a:spcPts val="3359"/>
              </a:lnSpc>
              <a:buFont typeface="Arial"/>
              <a:buChar char="•"/>
            </a:pPr>
            <a:r>
              <a:rPr lang="en-US" sz="2400" dirty="0">
                <a:solidFill>
                  <a:srgbClr val="000000"/>
                </a:solidFill>
                <a:latin typeface="Clear Sans Bold"/>
              </a:rPr>
              <a:t>Ataşehir İstanbul Fuat Sezgin Bilim ve Sanat Merkezi</a:t>
            </a:r>
          </a:p>
          <a:p>
            <a:pPr marL="518160" lvl="1" indent="-259080" algn="just">
              <a:lnSpc>
                <a:spcPts val="3359"/>
              </a:lnSpc>
              <a:buFont typeface="Arial"/>
              <a:buChar char="•"/>
            </a:pPr>
            <a:r>
              <a:rPr lang="en-US" sz="2400" dirty="0">
                <a:solidFill>
                  <a:srgbClr val="000000"/>
                </a:solidFill>
                <a:latin typeface="Clear Sans Bold"/>
              </a:rPr>
              <a:t>Avcılar Bilim ve </a:t>
            </a:r>
            <a:r>
              <a:rPr lang="en-US" sz="2400" dirty="0" err="1">
                <a:solidFill>
                  <a:srgbClr val="000000"/>
                </a:solidFill>
                <a:latin typeface="Clear Sans Bold"/>
              </a:rPr>
              <a:t>Sanat</a:t>
            </a:r>
            <a:r>
              <a:rPr lang="en-US" sz="2400" dirty="0">
                <a:solidFill>
                  <a:srgbClr val="000000"/>
                </a:solidFill>
                <a:latin typeface="Clear Sans Bold"/>
              </a:rPr>
              <a:t> </a:t>
            </a:r>
            <a:r>
              <a:rPr lang="en-US" sz="2400" dirty="0" err="1">
                <a:solidFill>
                  <a:srgbClr val="000000"/>
                </a:solidFill>
                <a:latin typeface="Clear Sans Bold"/>
              </a:rPr>
              <a:t>Merkezi</a:t>
            </a:r>
            <a:endParaRPr lang="tr-TR" sz="2400" dirty="0">
              <a:solidFill>
                <a:srgbClr val="000000"/>
              </a:solidFill>
              <a:latin typeface="Clear Sans Bold"/>
            </a:endParaRPr>
          </a:p>
          <a:p>
            <a:pPr marL="518160" lvl="1" indent="-259080" algn="just">
              <a:lnSpc>
                <a:spcPts val="3359"/>
              </a:lnSpc>
              <a:buFont typeface="Arial"/>
              <a:buChar char="•"/>
            </a:pPr>
            <a:r>
              <a:rPr lang="tr-TR" sz="2400" dirty="0">
                <a:solidFill>
                  <a:srgbClr val="000000"/>
                </a:solidFill>
                <a:latin typeface="Clear Sans Bold"/>
              </a:rPr>
              <a:t>Bağcılar Bilim ve Sanat Merkezi</a:t>
            </a:r>
            <a:endParaRPr lang="en-US" sz="2400" dirty="0">
              <a:solidFill>
                <a:srgbClr val="000000"/>
              </a:solidFill>
              <a:latin typeface="Clear Sans Bold"/>
            </a:endParaRPr>
          </a:p>
          <a:p>
            <a:pPr marL="518160" lvl="1" indent="-259080" algn="just">
              <a:lnSpc>
                <a:spcPts val="3359"/>
              </a:lnSpc>
              <a:buFont typeface="Arial"/>
              <a:buChar char="•"/>
            </a:pPr>
            <a:r>
              <a:rPr lang="en-US" sz="2400" dirty="0">
                <a:solidFill>
                  <a:srgbClr val="000000"/>
                </a:solidFill>
                <a:latin typeface="Clear Sans Bold"/>
              </a:rPr>
              <a:t>Bahçelievler İTO Bilim ve Sanat Merkezi</a:t>
            </a:r>
          </a:p>
          <a:p>
            <a:pPr marL="518160" lvl="1" indent="-259080" algn="just">
              <a:lnSpc>
                <a:spcPts val="3359"/>
              </a:lnSpc>
              <a:buFont typeface="Arial"/>
              <a:buChar char="•"/>
            </a:pPr>
            <a:r>
              <a:rPr lang="en-US" sz="2400" dirty="0">
                <a:solidFill>
                  <a:srgbClr val="000000"/>
                </a:solidFill>
                <a:latin typeface="Clear Sans Bold"/>
              </a:rPr>
              <a:t>Başakşehir Bilim ve Sanat Merkezi</a:t>
            </a:r>
          </a:p>
          <a:p>
            <a:pPr marL="518160" lvl="1" indent="-259080" algn="just">
              <a:lnSpc>
                <a:spcPts val="3359"/>
              </a:lnSpc>
              <a:buFont typeface="Arial"/>
              <a:buChar char="•"/>
            </a:pPr>
            <a:r>
              <a:rPr lang="en-US" sz="2400" dirty="0">
                <a:solidFill>
                  <a:srgbClr val="000000"/>
                </a:solidFill>
                <a:latin typeface="Clear Sans Bold"/>
              </a:rPr>
              <a:t>Bayrampaşa Bilim ve Sanat Merkezi</a:t>
            </a:r>
          </a:p>
          <a:p>
            <a:pPr marL="518160" lvl="1" indent="-259080" algn="just">
              <a:lnSpc>
                <a:spcPts val="3359"/>
              </a:lnSpc>
              <a:buFont typeface="Arial"/>
              <a:buChar char="•"/>
            </a:pPr>
            <a:r>
              <a:rPr lang="en-US" sz="2400" dirty="0">
                <a:solidFill>
                  <a:srgbClr val="000000"/>
                </a:solidFill>
                <a:latin typeface="Clear Sans Bold"/>
              </a:rPr>
              <a:t>Beşiktaş Bilim ve Sanat Merkezi</a:t>
            </a:r>
          </a:p>
          <a:p>
            <a:pPr marL="518160" lvl="1" indent="-259080" algn="just">
              <a:lnSpc>
                <a:spcPts val="3359"/>
              </a:lnSpc>
              <a:buFont typeface="Arial"/>
              <a:buChar char="•"/>
            </a:pPr>
            <a:r>
              <a:rPr lang="en-US" sz="2400" dirty="0">
                <a:solidFill>
                  <a:srgbClr val="000000"/>
                </a:solidFill>
                <a:latin typeface="Clear Sans Bold"/>
              </a:rPr>
              <a:t>Esenler Bilim ve Sanat Merkezi</a:t>
            </a:r>
          </a:p>
          <a:p>
            <a:pPr marL="518160" lvl="1" indent="-259080" algn="just">
              <a:lnSpc>
                <a:spcPts val="3359"/>
              </a:lnSpc>
              <a:buFont typeface="Arial"/>
              <a:buChar char="•"/>
            </a:pPr>
            <a:r>
              <a:rPr lang="en-US" sz="2400" dirty="0">
                <a:solidFill>
                  <a:srgbClr val="000000"/>
                </a:solidFill>
                <a:latin typeface="Clear Sans Bold"/>
              </a:rPr>
              <a:t>Esenyurt Bilim ve Sanat Merkezi</a:t>
            </a:r>
          </a:p>
          <a:p>
            <a:pPr marL="518160" lvl="1" indent="-259080" algn="just">
              <a:lnSpc>
                <a:spcPts val="3359"/>
              </a:lnSpc>
              <a:buFont typeface="Arial"/>
              <a:buChar char="•"/>
            </a:pPr>
            <a:r>
              <a:rPr lang="en-US" sz="2400" dirty="0">
                <a:solidFill>
                  <a:srgbClr val="000000"/>
                </a:solidFill>
                <a:latin typeface="Clear Sans Bold"/>
              </a:rPr>
              <a:t>Fatih İslam Seçen Bilim ve </a:t>
            </a:r>
            <a:r>
              <a:rPr lang="en-US" sz="2400" dirty="0" err="1">
                <a:solidFill>
                  <a:srgbClr val="000000"/>
                </a:solidFill>
                <a:latin typeface="Clear Sans Bold"/>
              </a:rPr>
              <a:t>Sanat</a:t>
            </a:r>
            <a:r>
              <a:rPr lang="en-US" sz="2400" dirty="0">
                <a:solidFill>
                  <a:srgbClr val="000000"/>
                </a:solidFill>
                <a:latin typeface="Clear Sans Bold"/>
              </a:rPr>
              <a:t> </a:t>
            </a:r>
            <a:r>
              <a:rPr lang="en-US" sz="2400" dirty="0" err="1">
                <a:solidFill>
                  <a:srgbClr val="000000"/>
                </a:solidFill>
                <a:latin typeface="Clear Sans Bold"/>
              </a:rPr>
              <a:t>Merkezi</a:t>
            </a:r>
            <a:endParaRPr lang="en-US" sz="2400" dirty="0">
              <a:solidFill>
                <a:srgbClr val="000000"/>
              </a:solidFill>
              <a:latin typeface="Clear Sans Bold"/>
            </a:endParaRPr>
          </a:p>
          <a:p>
            <a:pPr algn="just">
              <a:lnSpc>
                <a:spcPts val="3359"/>
              </a:lnSpc>
            </a:pPr>
            <a:endParaRPr lang="en-US" sz="2400" dirty="0">
              <a:solidFill>
                <a:srgbClr val="000000"/>
              </a:solidFill>
              <a:latin typeface="Clear Sans Bold"/>
            </a:endParaRPr>
          </a:p>
        </p:txBody>
      </p:sp>
      <p:sp>
        <p:nvSpPr>
          <p:cNvPr id="7" name="AutoShape 7"/>
          <p:cNvSpPr/>
          <p:nvPr/>
        </p:nvSpPr>
        <p:spPr>
          <a:xfrm>
            <a:off x="9998209" y="3285939"/>
            <a:ext cx="7614942" cy="4577912"/>
          </a:xfrm>
          <a:prstGeom prst="rect">
            <a:avLst/>
          </a:prstGeom>
          <a:solidFill>
            <a:srgbClr val="FFDE59">
              <a:alpha val="40000"/>
            </a:srgbClr>
          </a:solidFill>
        </p:spPr>
      </p:sp>
      <p:sp>
        <p:nvSpPr>
          <p:cNvPr id="8" name="TextBox 8"/>
          <p:cNvSpPr txBox="1"/>
          <p:nvPr/>
        </p:nvSpPr>
        <p:spPr>
          <a:xfrm>
            <a:off x="10172635" y="3559748"/>
            <a:ext cx="7266090" cy="4326313"/>
          </a:xfrm>
          <a:prstGeom prst="rect">
            <a:avLst/>
          </a:prstGeom>
        </p:spPr>
        <p:txBody>
          <a:bodyPr lIns="0" tIns="0" rIns="0" bIns="0" rtlCol="0" anchor="t">
            <a:spAutoFit/>
          </a:bodyPr>
          <a:lstStyle/>
          <a:p>
            <a:pPr marL="518160" lvl="1" indent="-259080">
              <a:lnSpc>
                <a:spcPts val="3359"/>
              </a:lnSpc>
              <a:buFont typeface="Arial"/>
              <a:buChar char="•"/>
            </a:pPr>
            <a:r>
              <a:rPr lang="en-US" sz="2400" spc="24" dirty="0">
                <a:solidFill>
                  <a:srgbClr val="000000"/>
                </a:solidFill>
                <a:latin typeface="Clear Sans Bold"/>
              </a:rPr>
              <a:t>Kadıköy Bilim ve Sanat Merkezi</a:t>
            </a:r>
          </a:p>
          <a:p>
            <a:pPr marL="518160" lvl="1" indent="-259080">
              <a:lnSpc>
                <a:spcPts val="3359"/>
              </a:lnSpc>
              <a:buFont typeface="Arial"/>
              <a:buChar char="•"/>
            </a:pPr>
            <a:r>
              <a:rPr lang="en-US" sz="2400" spc="24" dirty="0">
                <a:solidFill>
                  <a:srgbClr val="000000"/>
                </a:solidFill>
                <a:latin typeface="Clear Sans Bold"/>
              </a:rPr>
              <a:t>Kartal Bilim ve </a:t>
            </a:r>
            <a:r>
              <a:rPr lang="en-US" sz="2400" spc="24" dirty="0" err="1">
                <a:solidFill>
                  <a:srgbClr val="000000"/>
                </a:solidFill>
                <a:latin typeface="Clear Sans Bold"/>
              </a:rPr>
              <a:t>Sanat</a:t>
            </a:r>
            <a:r>
              <a:rPr lang="en-US" sz="2400" spc="24" dirty="0">
                <a:solidFill>
                  <a:srgbClr val="000000"/>
                </a:solidFill>
                <a:latin typeface="Clear Sans Bold"/>
              </a:rPr>
              <a:t> </a:t>
            </a:r>
            <a:r>
              <a:rPr lang="en-US" sz="2400" spc="24" dirty="0" err="1">
                <a:solidFill>
                  <a:srgbClr val="000000"/>
                </a:solidFill>
                <a:latin typeface="Clear Sans Bold"/>
              </a:rPr>
              <a:t>Merkezi</a:t>
            </a:r>
            <a:endParaRPr lang="tr-TR" sz="2400" spc="24" dirty="0">
              <a:solidFill>
                <a:srgbClr val="000000"/>
              </a:solidFill>
              <a:latin typeface="Clear Sans Bold"/>
            </a:endParaRPr>
          </a:p>
          <a:p>
            <a:pPr marL="518160" lvl="1" indent="-259080">
              <a:lnSpc>
                <a:spcPts val="3359"/>
              </a:lnSpc>
              <a:buFont typeface="Arial"/>
              <a:buChar char="•"/>
            </a:pPr>
            <a:r>
              <a:rPr lang="tr-TR" sz="2400" spc="24" dirty="0">
                <a:solidFill>
                  <a:srgbClr val="000000"/>
                </a:solidFill>
                <a:latin typeface="Clear Sans Bold"/>
              </a:rPr>
              <a:t>Küçükçekmece Bilim ve Sanat Merkezi</a:t>
            </a:r>
            <a:endParaRPr lang="en-US" sz="2400" spc="24" dirty="0">
              <a:solidFill>
                <a:srgbClr val="000000"/>
              </a:solidFill>
              <a:latin typeface="Clear Sans Bold"/>
            </a:endParaRPr>
          </a:p>
          <a:p>
            <a:pPr marL="518160" lvl="1" indent="-259080">
              <a:lnSpc>
                <a:spcPts val="3359"/>
              </a:lnSpc>
              <a:buFont typeface="Arial"/>
              <a:buChar char="•"/>
            </a:pPr>
            <a:r>
              <a:rPr lang="en-US" sz="2400" spc="24" dirty="0">
                <a:solidFill>
                  <a:srgbClr val="000000"/>
                </a:solidFill>
                <a:latin typeface="Clear Sans Bold"/>
              </a:rPr>
              <a:t>Maltepe Kadir Has Bilim ve Sanat Merkezi</a:t>
            </a:r>
          </a:p>
          <a:p>
            <a:pPr marL="518160" lvl="1" indent="-259080">
              <a:lnSpc>
                <a:spcPts val="3359"/>
              </a:lnSpc>
              <a:buFont typeface="Arial"/>
              <a:buChar char="•"/>
            </a:pPr>
            <a:r>
              <a:rPr lang="en-US" sz="2400" spc="24" dirty="0">
                <a:solidFill>
                  <a:srgbClr val="000000"/>
                </a:solidFill>
                <a:latin typeface="Clear Sans Bold"/>
              </a:rPr>
              <a:t>Pendik Bilim ve Sanat Merkezi</a:t>
            </a:r>
          </a:p>
          <a:p>
            <a:pPr marL="518160" lvl="1" indent="-259080">
              <a:lnSpc>
                <a:spcPts val="3359"/>
              </a:lnSpc>
              <a:buFont typeface="Arial"/>
              <a:buChar char="•"/>
            </a:pPr>
            <a:r>
              <a:rPr lang="en-US" sz="2400" spc="24" dirty="0">
                <a:solidFill>
                  <a:srgbClr val="000000"/>
                </a:solidFill>
                <a:latin typeface="Clear Sans Bold"/>
              </a:rPr>
              <a:t>Şişli Bilim ve Sanat Merkezi</a:t>
            </a:r>
          </a:p>
          <a:p>
            <a:pPr marL="518160" lvl="1" indent="-259080">
              <a:lnSpc>
                <a:spcPts val="3359"/>
              </a:lnSpc>
              <a:buFont typeface="Arial"/>
              <a:buChar char="•"/>
            </a:pPr>
            <a:r>
              <a:rPr lang="en-US" sz="2400" spc="24" dirty="0">
                <a:solidFill>
                  <a:srgbClr val="000000"/>
                </a:solidFill>
                <a:latin typeface="Clear Sans Bold"/>
              </a:rPr>
              <a:t>Ümraniye Bilim ve Sanat Merkezi</a:t>
            </a:r>
          </a:p>
          <a:p>
            <a:pPr marL="518160" lvl="1" indent="-259080">
              <a:lnSpc>
                <a:spcPts val="3359"/>
              </a:lnSpc>
              <a:buFont typeface="Arial"/>
              <a:buChar char="•"/>
            </a:pPr>
            <a:r>
              <a:rPr lang="en-US" sz="2400" spc="24" dirty="0">
                <a:solidFill>
                  <a:srgbClr val="000000"/>
                </a:solidFill>
                <a:latin typeface="Clear Sans Bold"/>
              </a:rPr>
              <a:t>Üsküdar Ahmet Yüksek Özemre Bilim ve Sanat Merkezi</a:t>
            </a:r>
          </a:p>
          <a:p>
            <a:pPr marL="518160" lvl="1" indent="-259080">
              <a:lnSpc>
                <a:spcPts val="3359"/>
              </a:lnSpc>
              <a:buFont typeface="Arial"/>
              <a:buChar char="•"/>
            </a:pPr>
            <a:r>
              <a:rPr lang="en-US" sz="2400" spc="24" dirty="0">
                <a:solidFill>
                  <a:srgbClr val="000000"/>
                </a:solidFill>
                <a:latin typeface="Clear Sans Bold"/>
              </a:rPr>
              <a:t>Zeytinburnu Şehitler Bilim ve Sanat Merkezi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74" b="274"/>
          <a:stretch>
            <a:fillRect/>
          </a:stretch>
        </p:blipFill>
        <p:spPr>
          <a:xfrm>
            <a:off x="9706697" y="426751"/>
            <a:ext cx="7270803" cy="9514952"/>
          </a:xfrm>
          <a:prstGeom prst="rect">
            <a:avLst/>
          </a:prstGeom>
        </p:spPr>
      </p:pic>
      <p:sp>
        <p:nvSpPr>
          <p:cNvPr id="3" name="AutoShape 3"/>
          <p:cNvSpPr/>
          <p:nvPr/>
        </p:nvSpPr>
        <p:spPr>
          <a:xfrm>
            <a:off x="862377" y="794445"/>
            <a:ext cx="7614942" cy="4116417"/>
          </a:xfrm>
          <a:prstGeom prst="rect">
            <a:avLst/>
          </a:prstGeom>
          <a:solidFill>
            <a:srgbClr val="FFDE59">
              <a:alpha val="40000"/>
            </a:srgbClr>
          </a:solidFill>
        </p:spPr>
      </p:sp>
      <p:sp>
        <p:nvSpPr>
          <p:cNvPr id="4" name="TextBox 4"/>
          <p:cNvSpPr txBox="1"/>
          <p:nvPr/>
        </p:nvSpPr>
        <p:spPr>
          <a:xfrm>
            <a:off x="2297638" y="1038225"/>
            <a:ext cx="4084057" cy="1500411"/>
          </a:xfrm>
          <a:prstGeom prst="rect">
            <a:avLst/>
          </a:prstGeom>
        </p:spPr>
        <p:txBody>
          <a:bodyPr lIns="0" tIns="0" rIns="0" bIns="0" rtlCol="0" anchor="t">
            <a:spAutoFit/>
          </a:bodyPr>
          <a:lstStyle/>
          <a:p>
            <a:pPr algn="ctr">
              <a:lnSpc>
                <a:spcPts val="3948"/>
              </a:lnSpc>
            </a:pPr>
            <a:r>
              <a:rPr lang="en-US" sz="3290" b="1" spc="32" dirty="0">
                <a:solidFill>
                  <a:srgbClr val="A63212"/>
                </a:solidFill>
                <a:latin typeface="Clear Sans Bold Bold"/>
              </a:rPr>
              <a:t>ÖN DEĞERLEND</a:t>
            </a:r>
            <a:r>
              <a:rPr lang="tr-TR" sz="3290" b="1" spc="32" dirty="0">
                <a:solidFill>
                  <a:srgbClr val="A63212"/>
                </a:solidFill>
                <a:latin typeface="Clear Sans Bold Bold"/>
              </a:rPr>
              <a:t>İ</a:t>
            </a:r>
            <a:r>
              <a:rPr lang="en-US" sz="3290" b="1" spc="32" dirty="0">
                <a:solidFill>
                  <a:srgbClr val="A63212"/>
                </a:solidFill>
                <a:latin typeface="Clear Sans Bold Bold"/>
              </a:rPr>
              <a:t>RME TAR</a:t>
            </a:r>
            <a:r>
              <a:rPr lang="tr-TR" sz="3290" b="1" spc="32" dirty="0">
                <a:solidFill>
                  <a:srgbClr val="A63212"/>
                </a:solidFill>
                <a:latin typeface="Clear Sans Bold Bold"/>
              </a:rPr>
              <a:t>İ</a:t>
            </a:r>
            <a:r>
              <a:rPr lang="en-US" sz="3290" b="1" spc="32" dirty="0">
                <a:solidFill>
                  <a:srgbClr val="A63212"/>
                </a:solidFill>
                <a:latin typeface="Clear Sans Bold Bold"/>
              </a:rPr>
              <a:t>HLER</a:t>
            </a:r>
            <a:r>
              <a:rPr lang="tr-TR" sz="3290" b="1" spc="32" dirty="0">
                <a:solidFill>
                  <a:srgbClr val="A63212"/>
                </a:solidFill>
                <a:latin typeface="Clear Sans Bold Bold"/>
              </a:rPr>
              <a:t>İ</a:t>
            </a:r>
            <a:endParaRPr lang="en-US" sz="3290" b="1" spc="32" dirty="0">
              <a:solidFill>
                <a:srgbClr val="A63212"/>
              </a:solidFill>
              <a:latin typeface="Clear Sans Bold Bold"/>
            </a:endParaRPr>
          </a:p>
        </p:txBody>
      </p:sp>
      <p:sp>
        <p:nvSpPr>
          <p:cNvPr id="5" name="TextBox 5"/>
          <p:cNvSpPr txBox="1"/>
          <p:nvPr/>
        </p:nvSpPr>
        <p:spPr>
          <a:xfrm>
            <a:off x="2138711" y="2881229"/>
            <a:ext cx="4401911" cy="1543225"/>
          </a:xfrm>
          <a:prstGeom prst="rect">
            <a:avLst/>
          </a:prstGeom>
        </p:spPr>
        <p:txBody>
          <a:bodyPr lIns="0" tIns="0" rIns="0" bIns="0" rtlCol="0" anchor="t">
            <a:spAutoFit/>
          </a:bodyPr>
          <a:lstStyle/>
          <a:p>
            <a:pPr algn="ctr">
              <a:lnSpc>
                <a:spcPts val="3080"/>
              </a:lnSpc>
            </a:pPr>
            <a:r>
              <a:rPr lang="en-US" sz="2800" spc="140" dirty="0">
                <a:solidFill>
                  <a:srgbClr val="000000"/>
                </a:solidFill>
                <a:latin typeface="Clear Sans Bold Bold"/>
              </a:rPr>
              <a:t>19 ŞUBAT 2022- </a:t>
            </a:r>
          </a:p>
          <a:p>
            <a:pPr algn="ctr">
              <a:lnSpc>
                <a:spcPts val="3080"/>
              </a:lnSpc>
            </a:pPr>
            <a:r>
              <a:rPr lang="en-US" sz="2800" spc="140" dirty="0">
                <a:solidFill>
                  <a:srgbClr val="000000"/>
                </a:solidFill>
                <a:latin typeface="Clear Sans Bold Bold"/>
              </a:rPr>
              <a:t>08 MAYIS 2022</a:t>
            </a:r>
          </a:p>
          <a:p>
            <a:pPr algn="ctr">
              <a:lnSpc>
                <a:spcPts val="3080"/>
              </a:lnSpc>
            </a:pPr>
            <a:endParaRPr lang="en-US" sz="2800" spc="140" dirty="0">
              <a:solidFill>
                <a:srgbClr val="000000"/>
              </a:solidFill>
              <a:latin typeface="Clear Sans Bold Bold"/>
            </a:endParaRPr>
          </a:p>
          <a:p>
            <a:pPr algn="ctr">
              <a:lnSpc>
                <a:spcPts val="3080"/>
              </a:lnSpc>
            </a:pPr>
            <a:endParaRPr lang="en-US" sz="2800" spc="140" dirty="0">
              <a:solidFill>
                <a:srgbClr val="000000"/>
              </a:solidFill>
              <a:latin typeface="Clear Sans Bold Bold"/>
            </a:endParaRPr>
          </a:p>
        </p:txBody>
      </p:sp>
      <p:sp>
        <p:nvSpPr>
          <p:cNvPr id="6" name="AutoShape 6"/>
          <p:cNvSpPr/>
          <p:nvPr/>
        </p:nvSpPr>
        <p:spPr>
          <a:xfrm>
            <a:off x="1028700" y="5658861"/>
            <a:ext cx="7614942" cy="4255970"/>
          </a:xfrm>
          <a:prstGeom prst="rect">
            <a:avLst/>
          </a:prstGeom>
          <a:solidFill>
            <a:srgbClr val="FFDE59">
              <a:alpha val="40000"/>
            </a:srgbClr>
          </a:solidFill>
        </p:spPr>
      </p:sp>
      <p:sp>
        <p:nvSpPr>
          <p:cNvPr id="7" name="TextBox 7"/>
          <p:cNvSpPr txBox="1"/>
          <p:nvPr/>
        </p:nvSpPr>
        <p:spPr>
          <a:xfrm>
            <a:off x="1698697" y="5884649"/>
            <a:ext cx="5942301" cy="1731243"/>
          </a:xfrm>
          <a:prstGeom prst="rect">
            <a:avLst/>
          </a:prstGeom>
        </p:spPr>
        <p:txBody>
          <a:bodyPr lIns="0" tIns="0" rIns="0" bIns="0" rtlCol="0" anchor="t">
            <a:spAutoFit/>
          </a:bodyPr>
          <a:lstStyle/>
          <a:p>
            <a:pPr algn="ctr">
              <a:lnSpc>
                <a:spcPts val="4480"/>
              </a:lnSpc>
            </a:pPr>
            <a:r>
              <a:rPr lang="en-US" sz="3200" b="1" spc="288" dirty="0">
                <a:solidFill>
                  <a:srgbClr val="A63212"/>
                </a:solidFill>
                <a:latin typeface="Clear Sans Bold Bold"/>
              </a:rPr>
              <a:t>B</a:t>
            </a:r>
            <a:r>
              <a:rPr lang="tr-TR" sz="3200" b="1" spc="288" dirty="0">
                <a:solidFill>
                  <a:srgbClr val="A63212"/>
                </a:solidFill>
                <a:latin typeface="Clear Sans Bold Bold"/>
              </a:rPr>
              <a:t>İ</a:t>
            </a:r>
            <a:r>
              <a:rPr lang="en-US" sz="3200" b="1" spc="288" dirty="0">
                <a:solidFill>
                  <a:srgbClr val="A63212"/>
                </a:solidFill>
                <a:latin typeface="Clear Sans Bold Bold"/>
              </a:rPr>
              <a:t>REYSEL DEĞERLEND</a:t>
            </a:r>
            <a:r>
              <a:rPr lang="tr-TR" sz="3200" b="1" spc="288" dirty="0">
                <a:solidFill>
                  <a:srgbClr val="A63212"/>
                </a:solidFill>
                <a:latin typeface="Clear Sans Bold Bold"/>
              </a:rPr>
              <a:t>İ</a:t>
            </a:r>
            <a:r>
              <a:rPr lang="en-US" sz="3200" b="1" spc="288" dirty="0">
                <a:solidFill>
                  <a:srgbClr val="A63212"/>
                </a:solidFill>
                <a:latin typeface="Clear Sans Bold Bold"/>
              </a:rPr>
              <a:t>RME</a:t>
            </a:r>
          </a:p>
          <a:p>
            <a:pPr algn="ctr">
              <a:lnSpc>
                <a:spcPts val="4480"/>
              </a:lnSpc>
              <a:spcBef>
                <a:spcPct val="0"/>
              </a:spcBef>
            </a:pPr>
            <a:r>
              <a:rPr lang="en-US" sz="3200" b="1" spc="288" dirty="0">
                <a:solidFill>
                  <a:srgbClr val="A63212"/>
                </a:solidFill>
                <a:latin typeface="Clear Sans Bold Bold"/>
              </a:rPr>
              <a:t> TAR</a:t>
            </a:r>
            <a:r>
              <a:rPr lang="tr-TR" sz="3200" b="1" spc="288" dirty="0">
                <a:solidFill>
                  <a:srgbClr val="A63212"/>
                </a:solidFill>
                <a:latin typeface="Clear Sans Bold Bold"/>
              </a:rPr>
              <a:t>İ</a:t>
            </a:r>
            <a:r>
              <a:rPr lang="en-US" sz="3200" b="1" spc="288" dirty="0">
                <a:solidFill>
                  <a:srgbClr val="A63212"/>
                </a:solidFill>
                <a:latin typeface="Clear Sans Bold Bold"/>
              </a:rPr>
              <a:t>HLER</a:t>
            </a:r>
            <a:r>
              <a:rPr lang="tr-TR" sz="3200" b="1" spc="288" dirty="0">
                <a:solidFill>
                  <a:srgbClr val="A63212"/>
                </a:solidFill>
                <a:latin typeface="Clear Sans Bold Bold"/>
              </a:rPr>
              <a:t>İ</a:t>
            </a:r>
            <a:endParaRPr lang="en-US" sz="3200" b="1" spc="288" dirty="0">
              <a:solidFill>
                <a:srgbClr val="A63212"/>
              </a:solidFill>
              <a:latin typeface="Clear Sans Bold Bold"/>
            </a:endParaRPr>
          </a:p>
        </p:txBody>
      </p:sp>
      <p:sp>
        <p:nvSpPr>
          <p:cNvPr id="8" name="TextBox 8"/>
          <p:cNvSpPr txBox="1"/>
          <p:nvPr/>
        </p:nvSpPr>
        <p:spPr>
          <a:xfrm>
            <a:off x="2630780" y="7729696"/>
            <a:ext cx="4078135" cy="1018342"/>
          </a:xfrm>
          <a:prstGeom prst="rect">
            <a:avLst/>
          </a:prstGeom>
        </p:spPr>
        <p:txBody>
          <a:bodyPr lIns="0" tIns="0" rIns="0" bIns="0" rtlCol="0" anchor="t">
            <a:spAutoFit/>
          </a:bodyPr>
          <a:lstStyle/>
          <a:p>
            <a:pPr algn="ctr">
              <a:lnSpc>
                <a:spcPts val="4139"/>
              </a:lnSpc>
            </a:pPr>
            <a:r>
              <a:rPr lang="en-US" sz="2956" spc="266" dirty="0">
                <a:solidFill>
                  <a:srgbClr val="000000"/>
                </a:solidFill>
                <a:latin typeface="Clear Sans Bold Bold"/>
              </a:rPr>
              <a:t>13 HAZİRAN 2022 - </a:t>
            </a:r>
          </a:p>
          <a:p>
            <a:pPr algn="ctr">
              <a:lnSpc>
                <a:spcPts val="4139"/>
              </a:lnSpc>
              <a:spcBef>
                <a:spcPct val="0"/>
              </a:spcBef>
            </a:pPr>
            <a:r>
              <a:rPr lang="en-US" sz="2956" spc="266" dirty="0">
                <a:solidFill>
                  <a:srgbClr val="000000"/>
                </a:solidFill>
                <a:latin typeface="Clear Sans Bold Bold"/>
              </a:rPr>
              <a:t>12 AĞUSTOS 2022</a:t>
            </a:r>
          </a:p>
        </p:txBody>
      </p:sp>
      <p:sp>
        <p:nvSpPr>
          <p:cNvPr id="9" name="AutoShape 9"/>
          <p:cNvSpPr/>
          <p:nvPr/>
        </p:nvSpPr>
        <p:spPr>
          <a:xfrm>
            <a:off x="-188262" y="-119013"/>
            <a:ext cx="403292" cy="10606478"/>
          </a:xfrm>
          <a:prstGeom prst="rect">
            <a:avLst/>
          </a:prstGeom>
          <a:solidFill>
            <a:srgbClr val="942121"/>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1170103" y="9442854"/>
            <a:ext cx="8904035" cy="32226"/>
          </a:xfrm>
          <a:prstGeom prst="rect">
            <a:avLst/>
          </a:prstGeom>
          <a:solidFill>
            <a:srgbClr val="000000"/>
          </a:solidFill>
        </p:spPr>
      </p:sp>
      <p:pic>
        <p:nvPicPr>
          <p:cNvPr id="3" name="Picture 3"/>
          <p:cNvPicPr>
            <a:picLocks noChangeAspect="1"/>
          </p:cNvPicPr>
          <p:nvPr/>
        </p:nvPicPr>
        <p:blipFill>
          <a:blip r:embed="rId2"/>
          <a:srcRect l="6643" r="6643"/>
          <a:stretch>
            <a:fillRect/>
          </a:stretch>
        </p:blipFill>
        <p:spPr>
          <a:xfrm>
            <a:off x="11568302" y="413950"/>
            <a:ext cx="5786869" cy="4960666"/>
          </a:xfrm>
          <a:prstGeom prst="rect">
            <a:avLst/>
          </a:prstGeom>
        </p:spPr>
      </p:pic>
      <p:pic>
        <p:nvPicPr>
          <p:cNvPr id="4" name="Picture 4"/>
          <p:cNvPicPr>
            <a:picLocks noChangeAspect="1"/>
          </p:cNvPicPr>
          <p:nvPr/>
        </p:nvPicPr>
        <p:blipFill>
          <a:blip r:embed="rId3"/>
          <a:srcRect l="25224" r="21046"/>
          <a:stretch>
            <a:fillRect/>
          </a:stretch>
        </p:blipFill>
        <p:spPr>
          <a:xfrm>
            <a:off x="11568302" y="5668134"/>
            <a:ext cx="2893434" cy="3590166"/>
          </a:xfrm>
          <a:prstGeom prst="rect">
            <a:avLst/>
          </a:prstGeom>
        </p:spPr>
      </p:pic>
      <p:pic>
        <p:nvPicPr>
          <p:cNvPr id="5" name="Picture 5"/>
          <p:cNvPicPr>
            <a:picLocks noChangeAspect="1"/>
          </p:cNvPicPr>
          <p:nvPr/>
        </p:nvPicPr>
        <p:blipFill>
          <a:blip r:embed="rId4"/>
          <a:srcRect l="26582" r="26582"/>
          <a:stretch>
            <a:fillRect/>
          </a:stretch>
        </p:blipFill>
        <p:spPr>
          <a:xfrm>
            <a:off x="14800650" y="5758639"/>
            <a:ext cx="2458650" cy="3499661"/>
          </a:xfrm>
          <a:prstGeom prst="rect">
            <a:avLst/>
          </a:prstGeom>
        </p:spPr>
      </p:pic>
      <p:grpSp>
        <p:nvGrpSpPr>
          <p:cNvPr id="6" name="Group 6"/>
          <p:cNvGrpSpPr/>
          <p:nvPr/>
        </p:nvGrpSpPr>
        <p:grpSpPr>
          <a:xfrm>
            <a:off x="14201074" y="7043066"/>
            <a:ext cx="840302" cy="840302"/>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E59"/>
            </a:solidFill>
          </p:spPr>
        </p:sp>
      </p:grpSp>
      <p:sp>
        <p:nvSpPr>
          <p:cNvPr id="8" name="TextBox 8"/>
          <p:cNvSpPr txBox="1"/>
          <p:nvPr/>
        </p:nvSpPr>
        <p:spPr>
          <a:xfrm>
            <a:off x="124409" y="661987"/>
            <a:ext cx="10488875" cy="723900"/>
          </a:xfrm>
          <a:prstGeom prst="rect">
            <a:avLst/>
          </a:prstGeom>
        </p:spPr>
        <p:txBody>
          <a:bodyPr lIns="0" tIns="0" rIns="0" bIns="0" rtlCol="0" anchor="t">
            <a:spAutoFit/>
          </a:bodyPr>
          <a:lstStyle/>
          <a:p>
            <a:pPr algn="ctr">
              <a:lnSpc>
                <a:spcPts val="5640"/>
              </a:lnSpc>
            </a:pPr>
            <a:r>
              <a:rPr lang="en-US" sz="4700" spc="94" dirty="0">
                <a:solidFill>
                  <a:srgbClr val="942121"/>
                </a:solidFill>
                <a:latin typeface="Clear Sans Bold Bold"/>
              </a:rPr>
              <a:t>BİLSEM SÜRECİ</a:t>
            </a:r>
          </a:p>
        </p:txBody>
      </p:sp>
      <p:sp>
        <p:nvSpPr>
          <p:cNvPr id="9" name="AutoShape 9"/>
          <p:cNvSpPr/>
          <p:nvPr/>
        </p:nvSpPr>
        <p:spPr>
          <a:xfrm>
            <a:off x="-188262" y="-119013"/>
            <a:ext cx="403292" cy="10606478"/>
          </a:xfrm>
          <a:prstGeom prst="rect">
            <a:avLst/>
          </a:prstGeom>
          <a:solidFill>
            <a:srgbClr val="942121"/>
          </a:solidFill>
        </p:spPr>
      </p:sp>
      <p:sp>
        <p:nvSpPr>
          <p:cNvPr id="10" name="TextBox 10"/>
          <p:cNvSpPr txBox="1"/>
          <p:nvPr/>
        </p:nvSpPr>
        <p:spPr>
          <a:xfrm>
            <a:off x="1543465" y="2721108"/>
            <a:ext cx="9106052" cy="5718096"/>
          </a:xfrm>
          <a:prstGeom prst="rect">
            <a:avLst/>
          </a:prstGeom>
        </p:spPr>
        <p:txBody>
          <a:bodyPr lIns="0" tIns="0" rIns="0" bIns="0" rtlCol="0" anchor="t">
            <a:spAutoFit/>
          </a:bodyPr>
          <a:lstStyle/>
          <a:p>
            <a:pPr algn="just">
              <a:lnSpc>
                <a:spcPts val="3238"/>
              </a:lnSpc>
            </a:pPr>
            <a:r>
              <a:rPr lang="en-US" sz="2158" spc="107" dirty="0">
                <a:solidFill>
                  <a:srgbClr val="000000"/>
                </a:solidFill>
                <a:latin typeface="Clear Sans Bold"/>
              </a:rPr>
              <a:t>Öğrenci tanılama işlemleri, 1, 2, 3 ve 4. sınıf seviyelerinde sınıf öğretmenleri tarafından yetenek alanı/alanlarında aday gösterilecek öğrenciler için kılavuz takvimi doğrultusunda gerçekleştirilecektir.</a:t>
            </a:r>
          </a:p>
          <a:p>
            <a:pPr algn="just">
              <a:lnSpc>
                <a:spcPts val="3238"/>
              </a:lnSpc>
            </a:pPr>
            <a:endParaRPr lang="en-US" sz="2158" spc="107" dirty="0">
              <a:solidFill>
                <a:srgbClr val="000000"/>
              </a:solidFill>
              <a:latin typeface="Clear Sans Bold"/>
            </a:endParaRPr>
          </a:p>
          <a:p>
            <a:pPr algn="just">
              <a:lnSpc>
                <a:spcPts val="3238"/>
              </a:lnSpc>
            </a:pPr>
            <a:r>
              <a:rPr lang="en-US" sz="2158" spc="107" dirty="0">
                <a:solidFill>
                  <a:srgbClr val="000000"/>
                </a:solidFill>
                <a:latin typeface="Clear Sans Bold"/>
              </a:rPr>
              <a:t>Bir öğrenci en fazla iki yetenek alanından aday gösterilebilecektir</a:t>
            </a:r>
          </a:p>
          <a:p>
            <a:pPr algn="just">
              <a:lnSpc>
                <a:spcPts val="3238"/>
              </a:lnSpc>
            </a:pPr>
            <a:endParaRPr lang="en-US" sz="2158" spc="107" dirty="0">
              <a:solidFill>
                <a:srgbClr val="000000"/>
              </a:solidFill>
              <a:latin typeface="Clear Sans Bold"/>
            </a:endParaRPr>
          </a:p>
          <a:p>
            <a:pPr algn="just">
              <a:lnSpc>
                <a:spcPts val="3238"/>
              </a:lnSpc>
            </a:pPr>
            <a:r>
              <a:rPr lang="en-US" sz="2158" spc="107" dirty="0">
                <a:solidFill>
                  <a:srgbClr val="000000"/>
                </a:solidFill>
                <a:latin typeface="Clear Sans Bold"/>
              </a:rPr>
              <a:t>Özel eğitim ihtiyacı olan öğrencilerden, “total görme engelli” olup durumlarını Sağlık Bakanlığı’nın rapor vermeye yetkili hastanelerinden alınan sağlık kurulu raporları ile belgeleyenler dışında aday gösterilmiş öğrencilerin tamamı ön değerlendirme sürecine katılacaklardır</a:t>
            </a:r>
          </a:p>
          <a:p>
            <a:pPr algn="just">
              <a:lnSpc>
                <a:spcPts val="3238"/>
              </a:lnSpc>
            </a:pPr>
            <a:endParaRPr lang="en-US" sz="2158" spc="107" dirty="0">
              <a:solidFill>
                <a:srgbClr val="000000"/>
              </a:solidFill>
              <a:latin typeface="Clear Sans Bold"/>
            </a:endParaRPr>
          </a:p>
        </p:txBody>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9069" y="2787783"/>
            <a:ext cx="599262" cy="482406"/>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9069" y="4892210"/>
            <a:ext cx="599262" cy="482406"/>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9069" y="6128192"/>
            <a:ext cx="599262" cy="4824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97137" y="2693899"/>
            <a:ext cx="6786231" cy="5538233"/>
            <a:chOff x="0" y="0"/>
            <a:chExt cx="2295589" cy="1873427"/>
          </a:xfrm>
        </p:grpSpPr>
        <p:sp>
          <p:nvSpPr>
            <p:cNvPr id="3" name="Freeform 3"/>
            <p:cNvSpPr/>
            <p:nvPr/>
          </p:nvSpPr>
          <p:spPr>
            <a:xfrm>
              <a:off x="0" y="0"/>
              <a:ext cx="2295589" cy="1873427"/>
            </a:xfrm>
            <a:custGeom>
              <a:avLst/>
              <a:gdLst/>
              <a:ahLst/>
              <a:cxnLst/>
              <a:rect l="l" t="t" r="r" b="b"/>
              <a:pathLst>
                <a:path w="2295589" h="1873427">
                  <a:moveTo>
                    <a:pt x="0" y="0"/>
                  </a:moveTo>
                  <a:lnTo>
                    <a:pt x="2295589" y="0"/>
                  </a:lnTo>
                  <a:lnTo>
                    <a:pt x="2295589" y="1873427"/>
                  </a:lnTo>
                  <a:lnTo>
                    <a:pt x="0" y="1873427"/>
                  </a:lnTo>
                  <a:close/>
                </a:path>
              </a:pathLst>
            </a:custGeom>
            <a:solidFill>
              <a:srgbClr val="FFDE59"/>
            </a:solidFill>
          </p:spPr>
        </p:sp>
      </p:grpSp>
      <p:grpSp>
        <p:nvGrpSpPr>
          <p:cNvPr id="4" name="Group 4"/>
          <p:cNvGrpSpPr/>
          <p:nvPr/>
        </p:nvGrpSpPr>
        <p:grpSpPr>
          <a:xfrm>
            <a:off x="11390013" y="2914050"/>
            <a:ext cx="6433866" cy="5095383"/>
            <a:chOff x="0" y="0"/>
            <a:chExt cx="2176394" cy="1723623"/>
          </a:xfrm>
        </p:grpSpPr>
        <p:sp>
          <p:nvSpPr>
            <p:cNvPr id="5" name="Freeform 5"/>
            <p:cNvSpPr/>
            <p:nvPr/>
          </p:nvSpPr>
          <p:spPr>
            <a:xfrm>
              <a:off x="0" y="0"/>
              <a:ext cx="2176394" cy="1723623"/>
            </a:xfrm>
            <a:custGeom>
              <a:avLst/>
              <a:gdLst/>
              <a:ahLst/>
              <a:cxnLst/>
              <a:rect l="l" t="t" r="r" b="b"/>
              <a:pathLst>
                <a:path w="2176394" h="1723623">
                  <a:moveTo>
                    <a:pt x="0" y="0"/>
                  </a:moveTo>
                  <a:lnTo>
                    <a:pt x="2176394" y="0"/>
                  </a:lnTo>
                  <a:lnTo>
                    <a:pt x="2176394" y="1723623"/>
                  </a:lnTo>
                  <a:lnTo>
                    <a:pt x="0" y="1723623"/>
                  </a:lnTo>
                  <a:close/>
                </a:path>
              </a:pathLst>
            </a:custGeom>
            <a:solidFill>
              <a:srgbClr val="FFFFFF"/>
            </a:solidFill>
          </p:spPr>
        </p:sp>
      </p:grpSp>
      <p:pic>
        <p:nvPicPr>
          <p:cNvPr id="6" name="Picture 6"/>
          <p:cNvPicPr>
            <a:picLocks noChangeAspect="1"/>
          </p:cNvPicPr>
          <p:nvPr/>
        </p:nvPicPr>
        <p:blipFill>
          <a:blip r:embed="rId2"/>
          <a:srcRect l="12651" r="12651"/>
          <a:stretch>
            <a:fillRect/>
          </a:stretch>
        </p:blipFill>
        <p:spPr>
          <a:xfrm>
            <a:off x="11662633" y="3172976"/>
            <a:ext cx="5910054" cy="4460462"/>
          </a:xfrm>
          <a:prstGeom prst="rect">
            <a:avLst/>
          </a:prstGeom>
        </p:spPr>
      </p:pic>
      <p:sp>
        <p:nvSpPr>
          <p:cNvPr id="7" name="TextBox 7"/>
          <p:cNvSpPr txBox="1"/>
          <p:nvPr/>
        </p:nvSpPr>
        <p:spPr>
          <a:xfrm>
            <a:off x="1307127" y="1497551"/>
            <a:ext cx="9404029" cy="7694414"/>
          </a:xfrm>
          <a:prstGeom prst="rect">
            <a:avLst/>
          </a:prstGeom>
        </p:spPr>
        <p:txBody>
          <a:bodyPr lIns="0" tIns="0" rIns="0" bIns="0" rtlCol="0" anchor="t">
            <a:spAutoFit/>
          </a:bodyPr>
          <a:lstStyle/>
          <a:p>
            <a:pPr algn="just">
              <a:lnSpc>
                <a:spcPts val="3016"/>
              </a:lnSpc>
              <a:spcBef>
                <a:spcPct val="0"/>
              </a:spcBef>
            </a:pPr>
            <a:r>
              <a:rPr lang="en-US" sz="2154" spc="21" dirty="0">
                <a:solidFill>
                  <a:srgbClr val="000000"/>
                </a:solidFill>
                <a:latin typeface="Clear Sans Bold"/>
              </a:rPr>
              <a:t>Ön değerlendirme uygulamaları genel zihinsel yetenek alanı için il tanılama sınav komisyonları tarafından belirlenen uygulama merkezlerinde, resim ve müzik yetenek alanları için ise öğrencilerin kayıtlı bulundukları okullarda 19 Şubat-08 Mayıs 2022 tarihleri arasında yapılacaktır. </a:t>
            </a:r>
          </a:p>
          <a:p>
            <a:pPr algn="just">
              <a:lnSpc>
                <a:spcPts val="3016"/>
              </a:lnSpc>
              <a:spcBef>
                <a:spcPct val="0"/>
              </a:spcBef>
            </a:pPr>
            <a:endParaRPr lang="en-US" sz="2154" spc="21" dirty="0">
              <a:solidFill>
                <a:srgbClr val="000000"/>
              </a:solidFill>
              <a:latin typeface="Clear Sans Bold"/>
            </a:endParaRPr>
          </a:p>
          <a:p>
            <a:pPr algn="just">
              <a:lnSpc>
                <a:spcPts val="3016"/>
              </a:lnSpc>
              <a:spcBef>
                <a:spcPct val="0"/>
              </a:spcBef>
            </a:pPr>
            <a:r>
              <a:rPr lang="en-US" sz="2154" spc="21" dirty="0">
                <a:solidFill>
                  <a:srgbClr val="000000"/>
                </a:solidFill>
                <a:latin typeface="Clear Sans Bold"/>
              </a:rPr>
              <a:t>Uygulamaya girecek öğrencilerin randevuları, il tanılama sınav komisyonlarınca MEBBİS/BİLSEM İşlemleri Modülü üzerinden verilecektir.</a:t>
            </a:r>
          </a:p>
          <a:p>
            <a:pPr algn="just">
              <a:lnSpc>
                <a:spcPts val="3016"/>
              </a:lnSpc>
              <a:spcBef>
                <a:spcPct val="0"/>
              </a:spcBef>
            </a:pPr>
            <a:r>
              <a:rPr lang="en-US" sz="2154" spc="21" dirty="0">
                <a:solidFill>
                  <a:srgbClr val="000000"/>
                </a:solidFill>
                <a:latin typeface="Clear Sans Bold"/>
              </a:rPr>
              <a:t> </a:t>
            </a:r>
          </a:p>
          <a:p>
            <a:pPr algn="just">
              <a:lnSpc>
                <a:spcPts val="3016"/>
              </a:lnSpc>
              <a:spcBef>
                <a:spcPct val="0"/>
              </a:spcBef>
            </a:pPr>
            <a:r>
              <a:rPr lang="en-US" sz="2154" spc="21" dirty="0">
                <a:solidFill>
                  <a:srgbClr val="000000"/>
                </a:solidFill>
                <a:latin typeface="Clear Sans Bold"/>
              </a:rPr>
              <a:t>Öğretmen ve öğrencilerin uygulamaya çağrı cihazı, telsiz, radyo, cep telefonu gibi haberleşme araçları ile veri bank, dizüstü bilgisayar, el bilgisayarı, cep bilgisayarı, saat dışında fonksiyonu bulunan saat vb. her türlü bilgisayar özelliği olan, özel elektronik donanımlı aletler, hesap makinesi, fotoğraf makinesi, kamera vb. cihazlarla gelmeleri yasaktır. </a:t>
            </a:r>
          </a:p>
          <a:p>
            <a:pPr algn="just">
              <a:lnSpc>
                <a:spcPts val="3016"/>
              </a:lnSpc>
              <a:spcBef>
                <a:spcPct val="0"/>
              </a:spcBef>
            </a:pPr>
            <a:endParaRPr lang="en-US" sz="2154" spc="21" dirty="0">
              <a:solidFill>
                <a:srgbClr val="000000"/>
              </a:solidFill>
              <a:latin typeface="Clear Sans Bold"/>
            </a:endParaRPr>
          </a:p>
          <a:p>
            <a:pPr algn="just">
              <a:lnSpc>
                <a:spcPts val="3016"/>
              </a:lnSpc>
              <a:spcBef>
                <a:spcPct val="0"/>
              </a:spcBef>
            </a:pPr>
            <a:r>
              <a:rPr lang="en-US" sz="2154" spc="21" dirty="0">
                <a:solidFill>
                  <a:srgbClr val="000000"/>
                </a:solidFill>
                <a:latin typeface="Clear Sans Bold"/>
              </a:rPr>
              <a:t>Genel zihinsel yetenek alanı ön değerlendirme uygulamaları cumartesi/</a:t>
            </a:r>
            <a:r>
              <a:rPr lang="tr-TR" sz="2154" spc="21" dirty="0">
                <a:solidFill>
                  <a:srgbClr val="000000"/>
                </a:solidFill>
                <a:latin typeface="Clear Sans Bold"/>
              </a:rPr>
              <a:t> </a:t>
            </a:r>
            <a:r>
              <a:rPr lang="en-US" sz="2154" spc="21" dirty="0">
                <a:solidFill>
                  <a:srgbClr val="000000"/>
                </a:solidFill>
                <a:latin typeface="Clear Sans Bold"/>
              </a:rPr>
              <a:t>pazar günleri ve her gün için 5 (beş) oturum şeklinde yapılacaktır.</a:t>
            </a:r>
          </a:p>
          <a:p>
            <a:pPr algn="just">
              <a:lnSpc>
                <a:spcPts val="3016"/>
              </a:lnSpc>
              <a:spcBef>
                <a:spcPct val="0"/>
              </a:spcBef>
            </a:pPr>
            <a:endParaRPr lang="en-US" sz="2154" spc="21" dirty="0">
              <a:solidFill>
                <a:srgbClr val="000000"/>
              </a:solidFill>
              <a:latin typeface="Clear Sans Bold"/>
            </a:endParaRPr>
          </a:p>
          <a:p>
            <a:pPr algn="just">
              <a:lnSpc>
                <a:spcPts val="3016"/>
              </a:lnSpc>
              <a:spcBef>
                <a:spcPct val="0"/>
              </a:spcBef>
            </a:pPr>
            <a:endParaRPr lang="en-US" sz="2154" spc="21" dirty="0">
              <a:solidFill>
                <a:srgbClr val="000000"/>
              </a:solidFill>
              <a:latin typeface="Clear Sans Bold"/>
            </a:endParaRP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9438" y="1595357"/>
            <a:ext cx="599262" cy="482406"/>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9438" y="3957317"/>
            <a:ext cx="599262" cy="482406"/>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9438" y="5529288"/>
            <a:ext cx="599262" cy="48240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9438" y="7749726"/>
            <a:ext cx="599262" cy="482406"/>
          </a:xfrm>
          <a:prstGeom prst="rect">
            <a:avLst/>
          </a:prstGeom>
        </p:spPr>
      </p:pic>
      <p:sp>
        <p:nvSpPr>
          <p:cNvPr id="12" name="AutoShape 12"/>
          <p:cNvSpPr/>
          <p:nvPr/>
        </p:nvSpPr>
        <p:spPr>
          <a:xfrm>
            <a:off x="-188262" y="-119013"/>
            <a:ext cx="403292" cy="10606478"/>
          </a:xfrm>
          <a:prstGeom prst="rect">
            <a:avLst/>
          </a:prstGeom>
          <a:solidFill>
            <a:srgbClr val="942121"/>
          </a:solidFill>
        </p:spPr>
      </p:sp>
      <p:sp>
        <p:nvSpPr>
          <p:cNvPr id="13" name="TextBox 13"/>
          <p:cNvSpPr txBox="1"/>
          <p:nvPr/>
        </p:nvSpPr>
        <p:spPr>
          <a:xfrm>
            <a:off x="1981200" y="366545"/>
            <a:ext cx="14250471" cy="755011"/>
          </a:xfrm>
          <a:prstGeom prst="rect">
            <a:avLst/>
          </a:prstGeom>
        </p:spPr>
        <p:txBody>
          <a:bodyPr lIns="0" tIns="0" rIns="0" bIns="0" rtlCol="0" anchor="t">
            <a:spAutoFit/>
          </a:bodyPr>
          <a:lstStyle/>
          <a:p>
            <a:pPr algn="ctr">
              <a:lnSpc>
                <a:spcPts val="5975"/>
              </a:lnSpc>
            </a:pPr>
            <a:r>
              <a:rPr lang="en-US" sz="4979" spc="99" dirty="0">
                <a:solidFill>
                  <a:srgbClr val="942121"/>
                </a:solidFill>
                <a:latin typeface="Clear Sans Bold Bold"/>
              </a:rPr>
              <a:t>ÖN DEĞERLENDİRME UYGULAMA ESASLARI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75693" y="2155729"/>
            <a:ext cx="8368838" cy="6374265"/>
          </a:xfrm>
          <a:prstGeom prst="rect">
            <a:avLst/>
          </a:prstGeom>
        </p:spPr>
      </p:pic>
      <p:sp>
        <p:nvSpPr>
          <p:cNvPr id="3" name="TextBox 3"/>
          <p:cNvSpPr txBox="1"/>
          <p:nvPr/>
        </p:nvSpPr>
        <p:spPr>
          <a:xfrm>
            <a:off x="1328331" y="2701587"/>
            <a:ext cx="9544760" cy="6758260"/>
          </a:xfrm>
          <a:prstGeom prst="rect">
            <a:avLst/>
          </a:prstGeom>
        </p:spPr>
        <p:txBody>
          <a:bodyPr lIns="0" tIns="0" rIns="0" bIns="0" rtlCol="0" anchor="t">
            <a:spAutoFit/>
          </a:bodyPr>
          <a:lstStyle/>
          <a:p>
            <a:pPr algn="just">
              <a:lnSpc>
                <a:spcPts val="3114"/>
              </a:lnSpc>
            </a:pPr>
            <a:r>
              <a:rPr lang="en-US" sz="2224" spc="22" dirty="0">
                <a:solidFill>
                  <a:srgbClr val="000000"/>
                </a:solidFill>
                <a:latin typeface="Clear Sans Bold"/>
              </a:rPr>
              <a:t>Ön değerlendirme uygulamalarında Bakanlıkça belirlenen ölçme araçları kullanılacaktır. Uygulamalara ilişkin usul ve esaslar ile ilgili ayrıca bilgilendirme yapılacaktır.</a:t>
            </a:r>
          </a:p>
          <a:p>
            <a:pPr algn="just">
              <a:lnSpc>
                <a:spcPts val="3114"/>
              </a:lnSpc>
            </a:pPr>
            <a:endParaRPr lang="en-US" sz="2224" spc="22" dirty="0">
              <a:solidFill>
                <a:srgbClr val="000000"/>
              </a:solidFill>
              <a:latin typeface="Clear Sans Bold"/>
            </a:endParaRPr>
          </a:p>
          <a:p>
            <a:pPr algn="just">
              <a:lnSpc>
                <a:spcPts val="3114"/>
              </a:lnSpc>
            </a:pPr>
            <a:r>
              <a:rPr lang="en-US" sz="2224" spc="22" dirty="0">
                <a:solidFill>
                  <a:srgbClr val="000000"/>
                </a:solidFill>
                <a:latin typeface="Clear Sans Bold"/>
              </a:rPr>
              <a:t>Resim ve müzik yetenek alanları ön değerlendirme uygulamaları sınıf öğretmenleri tarafından yürütülecektir. </a:t>
            </a:r>
          </a:p>
          <a:p>
            <a:pPr algn="just">
              <a:lnSpc>
                <a:spcPts val="3114"/>
              </a:lnSpc>
            </a:pPr>
            <a:endParaRPr lang="en-US" sz="2224" spc="22" dirty="0">
              <a:solidFill>
                <a:srgbClr val="000000"/>
              </a:solidFill>
              <a:latin typeface="Clear Sans Bold"/>
            </a:endParaRPr>
          </a:p>
          <a:p>
            <a:pPr algn="just">
              <a:lnSpc>
                <a:spcPts val="3114"/>
              </a:lnSpc>
            </a:pPr>
            <a:endParaRPr lang="en-US" sz="2224" spc="22" dirty="0">
              <a:solidFill>
                <a:srgbClr val="000000"/>
              </a:solidFill>
              <a:latin typeface="Clear Sans Bold"/>
            </a:endParaRPr>
          </a:p>
          <a:p>
            <a:pPr algn="just">
              <a:lnSpc>
                <a:spcPts val="3114"/>
              </a:lnSpc>
            </a:pPr>
            <a:r>
              <a:rPr lang="en-US" sz="2224" spc="12" dirty="0">
                <a:solidFill>
                  <a:srgbClr val="000000"/>
                </a:solidFill>
                <a:latin typeface="Arimo"/>
              </a:rPr>
              <a:t>Ön değerlendirme uygulamasına girecek öğrencilerin “Uygulama Giriş Belgeleri” 02 Şubat 2022 tarihinde e-Okul Yönetim Bilgi Sistemi /İlkokul Ortaokul Kurum İşlemleri/Sınav İşlemleri Modülü’nde yayımlanacak olup fotoğraflı giriş belgeleri okul müdürlükleri tarafından onaylanarak öğrenci velilerine imza karşılığında teslim edilecektir.</a:t>
            </a:r>
          </a:p>
          <a:p>
            <a:pPr algn="just">
              <a:lnSpc>
                <a:spcPts val="3114"/>
              </a:lnSpc>
            </a:pPr>
            <a:endParaRPr lang="en-US" sz="2224" spc="12" dirty="0">
              <a:solidFill>
                <a:srgbClr val="000000"/>
              </a:solidFill>
              <a:latin typeface="Arimo"/>
            </a:endParaRPr>
          </a:p>
          <a:p>
            <a:pPr algn="just">
              <a:lnSpc>
                <a:spcPts val="3114"/>
              </a:lnSpc>
            </a:pPr>
            <a:endParaRPr lang="en-US" sz="2224" spc="12" dirty="0">
              <a:solidFill>
                <a:srgbClr val="000000"/>
              </a:solidFill>
              <a:latin typeface="Arimo"/>
            </a:endParaRPr>
          </a:p>
          <a:p>
            <a:pPr algn="just">
              <a:lnSpc>
                <a:spcPts val="3114"/>
              </a:lnSpc>
            </a:pPr>
            <a:endParaRPr lang="en-US" sz="2224" spc="12" dirty="0">
              <a:solidFill>
                <a:srgbClr val="000000"/>
              </a:solidFill>
              <a:latin typeface="Arimo"/>
            </a:endParaRPr>
          </a:p>
          <a:p>
            <a:pPr algn="just">
              <a:lnSpc>
                <a:spcPts val="3114"/>
              </a:lnSpc>
              <a:spcBef>
                <a:spcPct val="0"/>
              </a:spcBef>
            </a:pPr>
            <a:endParaRPr lang="en-US" sz="2224" spc="12" dirty="0">
              <a:solidFill>
                <a:srgbClr val="000000"/>
              </a:solidFill>
              <a:latin typeface="Arimo"/>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9644" y="2749212"/>
            <a:ext cx="599262" cy="48240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9644" y="6029604"/>
            <a:ext cx="599262" cy="482406"/>
          </a:xfrm>
          <a:prstGeom prst="rect">
            <a:avLst/>
          </a:prstGeom>
        </p:spPr>
      </p:pic>
      <p:sp>
        <p:nvSpPr>
          <p:cNvPr id="6" name="AutoShape 6"/>
          <p:cNvSpPr/>
          <p:nvPr/>
        </p:nvSpPr>
        <p:spPr>
          <a:xfrm>
            <a:off x="-188262" y="-119013"/>
            <a:ext cx="403292" cy="10606478"/>
          </a:xfrm>
          <a:prstGeom prst="rect">
            <a:avLst/>
          </a:prstGeom>
          <a:solidFill>
            <a:srgbClr val="942121"/>
          </a:solidFill>
        </p:spPr>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9644" y="4362052"/>
            <a:ext cx="599262" cy="482406"/>
          </a:xfrm>
          <a:prstGeom prst="rect">
            <a:avLst/>
          </a:prstGeom>
        </p:spPr>
      </p:pic>
      <p:sp>
        <p:nvSpPr>
          <p:cNvPr id="8" name="TextBox 8"/>
          <p:cNvSpPr txBox="1"/>
          <p:nvPr/>
        </p:nvSpPr>
        <p:spPr>
          <a:xfrm>
            <a:off x="2364911" y="276306"/>
            <a:ext cx="7771229" cy="1504788"/>
          </a:xfrm>
          <a:prstGeom prst="rect">
            <a:avLst/>
          </a:prstGeom>
        </p:spPr>
        <p:txBody>
          <a:bodyPr lIns="0" tIns="0" rIns="0" bIns="0" rtlCol="0" anchor="t">
            <a:spAutoFit/>
          </a:bodyPr>
          <a:lstStyle/>
          <a:p>
            <a:pPr algn="ctr">
              <a:lnSpc>
                <a:spcPts val="5975"/>
              </a:lnSpc>
            </a:pPr>
            <a:r>
              <a:rPr lang="en-US" sz="4979" spc="99" dirty="0">
                <a:solidFill>
                  <a:srgbClr val="942121"/>
                </a:solidFill>
                <a:latin typeface="Clear Sans Bold Bold"/>
              </a:rPr>
              <a:t>ÖN DEĞERLENDİRME UYGULAMA ESASLARI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517" r="18517"/>
          <a:stretch>
            <a:fillRect/>
          </a:stretch>
        </p:blipFill>
        <p:spPr>
          <a:xfrm>
            <a:off x="1347678" y="3688096"/>
            <a:ext cx="5260966" cy="5570204"/>
          </a:xfrm>
          <a:prstGeom prst="rect">
            <a:avLst/>
          </a:prstGeom>
        </p:spPr>
      </p:pic>
      <p:sp>
        <p:nvSpPr>
          <p:cNvPr id="3" name="TextBox 3"/>
          <p:cNvSpPr txBox="1"/>
          <p:nvPr/>
        </p:nvSpPr>
        <p:spPr>
          <a:xfrm>
            <a:off x="8316139" y="1497739"/>
            <a:ext cx="9461500" cy="9233297"/>
          </a:xfrm>
          <a:prstGeom prst="rect">
            <a:avLst/>
          </a:prstGeom>
        </p:spPr>
        <p:txBody>
          <a:bodyPr lIns="0" tIns="0" rIns="0" bIns="0" rtlCol="0" anchor="t">
            <a:spAutoFit/>
          </a:bodyPr>
          <a:lstStyle/>
          <a:p>
            <a:pPr algn="just">
              <a:lnSpc>
                <a:spcPts val="2974"/>
              </a:lnSpc>
            </a:pPr>
            <a:r>
              <a:rPr lang="en-US" sz="2124" spc="63" dirty="0">
                <a:solidFill>
                  <a:srgbClr val="000000"/>
                </a:solidFill>
                <a:latin typeface="Clear Sans Bold"/>
              </a:rPr>
              <a:t>Ön değerlendirme uygulamaları tamamlandıktan sonra yetenek alanlarına göre Bakanlık tarafından belirlenecek puanı geçen öğrenciler yetenek alanlarına göre bireysel değerlendirmeye alınacaktır. Bireysel değerlendirme uygulamaları sonucunda Bakanlık tarafından yetenek alanlarına göre belirlenecek olan puanı geçen öğrenciler bilim ve sanat merkezine kayıt hakkı kazanacaktır</a:t>
            </a:r>
          </a:p>
          <a:p>
            <a:pPr algn="just">
              <a:lnSpc>
                <a:spcPts val="2974"/>
              </a:lnSpc>
            </a:pPr>
            <a:r>
              <a:rPr lang="en-US" sz="2124" spc="38" dirty="0">
                <a:solidFill>
                  <a:srgbClr val="000000"/>
                </a:solidFill>
                <a:latin typeface="Clear Sans Bold"/>
              </a:rPr>
              <a:t> </a:t>
            </a:r>
          </a:p>
          <a:p>
            <a:pPr algn="just">
              <a:lnSpc>
                <a:spcPts val="2974"/>
              </a:lnSpc>
            </a:pPr>
            <a:r>
              <a:rPr lang="en-US" sz="2124" spc="38" dirty="0">
                <a:solidFill>
                  <a:srgbClr val="000000"/>
                </a:solidFill>
                <a:latin typeface="Clear Sans Bold"/>
              </a:rPr>
              <a:t>MEBBİS/BİLSEM Modülü /Bireysel Değerlendirme İşlemleri ekranı üzerinden verilen randevu bilgilerinin yer aldığı fotoğraflı giriş belgeleri okul müdürlüklerince 03 Haziran 2022 tarihinden itibaren e-Okul Yönetim Bilgi Sistemi/ İlkokul Ortaokul Kurum İşlemleri/ Sınav İşlemleri Modülünde yazdırılarak öğrenci velilerine imza karşılığında teslim edilecektir. </a:t>
            </a:r>
          </a:p>
          <a:p>
            <a:pPr algn="just">
              <a:lnSpc>
                <a:spcPts val="2974"/>
              </a:lnSpc>
            </a:pPr>
            <a:endParaRPr lang="en-US" sz="2124" spc="38" dirty="0">
              <a:solidFill>
                <a:srgbClr val="000000"/>
              </a:solidFill>
              <a:latin typeface="Clear Sans Bold"/>
            </a:endParaRPr>
          </a:p>
          <a:p>
            <a:pPr algn="just">
              <a:lnSpc>
                <a:spcPts val="2974"/>
              </a:lnSpc>
            </a:pPr>
            <a:r>
              <a:rPr lang="en-US" sz="2124" spc="63" dirty="0">
                <a:solidFill>
                  <a:srgbClr val="000000"/>
                </a:solidFill>
                <a:latin typeface="Clear Sans Bold"/>
              </a:rPr>
              <a:t>Uygulama giriş belgelerinin yayımlandığının duyurulma sorumluluğu okul müdürlüklerine, imza karşılığı teslim alınma sorumluluğu ise öğrenci velilerine aittir. Belgelerin imza karşılığı teslimi zorunlu olup bu durum dışında yapılan uygulamaların sorumluluğu okul müdürlüklerine aittir. </a:t>
            </a:r>
          </a:p>
          <a:p>
            <a:pPr algn="just">
              <a:lnSpc>
                <a:spcPts val="2974"/>
              </a:lnSpc>
            </a:pPr>
            <a:endParaRPr lang="en-US" sz="2124" spc="63" dirty="0">
              <a:solidFill>
                <a:srgbClr val="000000"/>
              </a:solidFill>
              <a:latin typeface="Clear Sans Bold"/>
            </a:endParaRPr>
          </a:p>
          <a:p>
            <a:pPr algn="just">
              <a:lnSpc>
                <a:spcPts val="2974"/>
              </a:lnSpc>
            </a:pPr>
            <a:endParaRPr lang="en-US" sz="2124" spc="63" dirty="0">
              <a:solidFill>
                <a:srgbClr val="000000"/>
              </a:solidFill>
              <a:latin typeface="Clear Sans Bold"/>
            </a:endParaRPr>
          </a:p>
          <a:p>
            <a:pPr algn="just">
              <a:lnSpc>
                <a:spcPts val="2974"/>
              </a:lnSpc>
            </a:pPr>
            <a:endParaRPr lang="en-US" sz="2124" spc="63" dirty="0">
              <a:solidFill>
                <a:srgbClr val="000000"/>
              </a:solidFill>
              <a:latin typeface="Clear Sans Bold"/>
            </a:endParaRPr>
          </a:p>
          <a:p>
            <a:pPr algn="just">
              <a:lnSpc>
                <a:spcPts val="2974"/>
              </a:lnSpc>
            </a:pPr>
            <a:endParaRPr lang="en-US" sz="2124" spc="63" dirty="0">
              <a:solidFill>
                <a:srgbClr val="000000"/>
              </a:solidFill>
              <a:latin typeface="Clear Sans Bold"/>
            </a:endParaRPr>
          </a:p>
          <a:p>
            <a:pPr algn="just">
              <a:lnSpc>
                <a:spcPts val="2974"/>
              </a:lnSpc>
            </a:pPr>
            <a:endParaRPr lang="en-US" sz="2124" spc="63" dirty="0">
              <a:solidFill>
                <a:srgbClr val="000000"/>
              </a:solidFill>
              <a:latin typeface="Clear Sans Bold"/>
            </a:endParaRPr>
          </a:p>
        </p:txBody>
      </p:sp>
      <p:sp>
        <p:nvSpPr>
          <p:cNvPr id="4" name="TextBox 4"/>
          <p:cNvSpPr txBox="1"/>
          <p:nvPr/>
        </p:nvSpPr>
        <p:spPr>
          <a:xfrm>
            <a:off x="843887" y="350251"/>
            <a:ext cx="5949570" cy="2446219"/>
          </a:xfrm>
          <a:prstGeom prst="rect">
            <a:avLst/>
          </a:prstGeom>
        </p:spPr>
        <p:txBody>
          <a:bodyPr lIns="0" tIns="0" rIns="0" bIns="0" rtlCol="0" anchor="t">
            <a:spAutoFit/>
          </a:bodyPr>
          <a:lstStyle/>
          <a:p>
            <a:pPr algn="ctr">
              <a:lnSpc>
                <a:spcPts val="4830"/>
              </a:lnSpc>
            </a:pPr>
            <a:r>
              <a:rPr lang="en-US" sz="4391" spc="131" dirty="0">
                <a:solidFill>
                  <a:srgbClr val="942121"/>
                </a:solidFill>
                <a:latin typeface="Clear Sans Bold Bold"/>
              </a:rPr>
              <a:t>B</a:t>
            </a:r>
            <a:r>
              <a:rPr lang="tr-TR" sz="4391" spc="131" dirty="0">
                <a:solidFill>
                  <a:srgbClr val="942121"/>
                </a:solidFill>
                <a:latin typeface="Clear Sans Bold Bold"/>
              </a:rPr>
              <a:t>İ</a:t>
            </a:r>
            <a:r>
              <a:rPr lang="en-US" sz="4391" spc="131" dirty="0">
                <a:solidFill>
                  <a:srgbClr val="942121"/>
                </a:solidFill>
                <a:latin typeface="Clear Sans Bold Bold"/>
              </a:rPr>
              <a:t>REYSEL DEĞERLEND</a:t>
            </a:r>
            <a:r>
              <a:rPr lang="tr-TR" sz="4391" spc="131" dirty="0">
                <a:solidFill>
                  <a:srgbClr val="942121"/>
                </a:solidFill>
                <a:latin typeface="Clear Sans Bold Bold"/>
              </a:rPr>
              <a:t>İ</a:t>
            </a:r>
            <a:r>
              <a:rPr lang="en-US" sz="4391" spc="131" dirty="0">
                <a:solidFill>
                  <a:srgbClr val="942121"/>
                </a:solidFill>
                <a:latin typeface="Clear Sans Bold Bold"/>
              </a:rPr>
              <a:t>RME UYGULAMA ESASLARI</a:t>
            </a:r>
            <a:r>
              <a:rPr lang="en-US" sz="4391" spc="37" dirty="0">
                <a:solidFill>
                  <a:srgbClr val="942121"/>
                </a:solidFill>
                <a:latin typeface="Clear Sans Bold Bold"/>
              </a:rPr>
              <a:t> </a:t>
            </a:r>
          </a:p>
        </p:txBody>
      </p:sp>
      <p:sp>
        <p:nvSpPr>
          <p:cNvPr id="5" name="AutoShape 5"/>
          <p:cNvSpPr/>
          <p:nvPr/>
        </p:nvSpPr>
        <p:spPr>
          <a:xfrm>
            <a:off x="-188262" y="-119013"/>
            <a:ext cx="403292" cy="10606478"/>
          </a:xfrm>
          <a:prstGeom prst="rect">
            <a:avLst/>
          </a:prstGeom>
          <a:solidFill>
            <a:srgbClr val="942121"/>
          </a:solidFill>
        </p:spPr>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97580" y="1545364"/>
            <a:ext cx="599262" cy="482406"/>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97580" y="4028519"/>
            <a:ext cx="599262" cy="482406"/>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97580" y="6737585"/>
            <a:ext cx="599262" cy="4824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82276" y="0"/>
            <a:ext cx="2569750" cy="2569750"/>
          </a:xfrm>
          <a:prstGeom prst="rect">
            <a:avLst/>
          </a:prstGeom>
        </p:spPr>
      </p:pic>
      <p:sp>
        <p:nvSpPr>
          <p:cNvPr id="3" name="TextBox 3"/>
          <p:cNvSpPr txBox="1"/>
          <p:nvPr/>
        </p:nvSpPr>
        <p:spPr>
          <a:xfrm>
            <a:off x="2271666" y="1539839"/>
            <a:ext cx="9847588" cy="9310241"/>
          </a:xfrm>
          <a:prstGeom prst="rect">
            <a:avLst/>
          </a:prstGeom>
        </p:spPr>
        <p:txBody>
          <a:bodyPr lIns="0" tIns="0" rIns="0" bIns="0" rtlCol="0" anchor="t">
            <a:spAutoFit/>
          </a:bodyPr>
          <a:lstStyle/>
          <a:p>
            <a:pPr algn="just">
              <a:lnSpc>
                <a:spcPts val="3280"/>
              </a:lnSpc>
            </a:pPr>
            <a:r>
              <a:rPr lang="en-US" sz="2343" spc="70" dirty="0">
                <a:solidFill>
                  <a:srgbClr val="000000"/>
                </a:solidFill>
                <a:latin typeface="Clear Sans Bold"/>
              </a:rPr>
              <a:t>Öğretmen ve öğrencilerin uygulamaya çağrı cihazı, telsiz, radyo, cep telefonu gibi haberleşme araçları ile veri bank, dizüstü bilgisayar, el bilgisayarı, cep bilgisayarı, saat dışında fonksiyonu bulunan saat vb. her türlü bilgisayar özelliği olan, özel elektronik donanımlı aletler, hesap makinesi, fotoğraf makinesi, kamera vb. cihazlarla gelmeleri yasaktır.</a:t>
            </a:r>
            <a:r>
              <a:rPr lang="en-US" sz="2343" spc="41" dirty="0">
                <a:solidFill>
                  <a:srgbClr val="000000"/>
                </a:solidFill>
                <a:latin typeface="Clear Sans Bold"/>
              </a:rPr>
              <a:t> </a:t>
            </a:r>
          </a:p>
          <a:p>
            <a:pPr algn="just">
              <a:lnSpc>
                <a:spcPts val="3280"/>
              </a:lnSpc>
            </a:pPr>
            <a:endParaRPr lang="en-US" sz="2343" spc="41" dirty="0">
              <a:solidFill>
                <a:srgbClr val="000000"/>
              </a:solidFill>
              <a:latin typeface="Clear Sans Bold"/>
            </a:endParaRPr>
          </a:p>
          <a:p>
            <a:pPr algn="just">
              <a:lnSpc>
                <a:spcPts val="3280"/>
              </a:lnSpc>
            </a:pPr>
            <a:endParaRPr lang="en-US" sz="2343" spc="41" dirty="0">
              <a:solidFill>
                <a:srgbClr val="000000"/>
              </a:solidFill>
              <a:latin typeface="Clear Sans Bold"/>
            </a:endParaRPr>
          </a:p>
          <a:p>
            <a:pPr algn="just">
              <a:lnSpc>
                <a:spcPts val="3280"/>
              </a:lnSpc>
            </a:pPr>
            <a:r>
              <a:rPr lang="en-US" sz="2343" spc="70" dirty="0">
                <a:solidFill>
                  <a:srgbClr val="000000"/>
                </a:solidFill>
                <a:latin typeface="Clear Sans Bold"/>
              </a:rPr>
              <a:t>Bireysel değerlendirmelerde Bakanlıkça belirlenen zekâ ölçeği/ ölçekleri kullanılacaktır. </a:t>
            </a:r>
          </a:p>
          <a:p>
            <a:pPr algn="just">
              <a:lnSpc>
                <a:spcPts val="3280"/>
              </a:lnSpc>
            </a:pPr>
            <a:endParaRPr lang="en-US" sz="2343" spc="70" dirty="0">
              <a:solidFill>
                <a:srgbClr val="000000"/>
              </a:solidFill>
              <a:latin typeface="Clear Sans Bold"/>
            </a:endParaRPr>
          </a:p>
          <a:p>
            <a:pPr algn="just">
              <a:lnSpc>
                <a:spcPts val="3280"/>
              </a:lnSpc>
            </a:pPr>
            <a:endParaRPr lang="en-US" sz="2343" spc="70" dirty="0">
              <a:solidFill>
                <a:srgbClr val="000000"/>
              </a:solidFill>
              <a:latin typeface="Clear Sans Bold"/>
            </a:endParaRPr>
          </a:p>
          <a:p>
            <a:pPr algn="just">
              <a:lnSpc>
                <a:spcPts val="3280"/>
              </a:lnSpc>
            </a:pPr>
            <a:r>
              <a:rPr lang="en-US" sz="2343" spc="70" dirty="0">
                <a:solidFill>
                  <a:srgbClr val="000000"/>
                </a:solidFill>
                <a:latin typeface="Clear Sans Bold"/>
              </a:rPr>
              <a:t>Resim ve müzik yetenek alanlarında değerlendirmeye alınacak öğrenciler giriş belgelerinde belirtilen saatten 30 dakika önce; genel zihinsel yetenek alanında uygulamaya alınacak öğrenciler ise giriş belgelerinde yer alan saatte uygulama merkezlerinde hazır bulunacaklardır. Öğrenciler giriş belgelerindeki randevu saatinden en fazla 15 (on beş) dakikaya kadar olan gecikmelerde değerlendirmeye alınacak olup bu sürenin aşılmasından sonra değerlendirmeye alınmayacaklardır. </a:t>
            </a:r>
          </a:p>
          <a:p>
            <a:pPr algn="just">
              <a:lnSpc>
                <a:spcPts val="3280"/>
              </a:lnSpc>
            </a:pPr>
            <a:endParaRPr lang="en-US" sz="2343" spc="70" dirty="0">
              <a:solidFill>
                <a:srgbClr val="000000"/>
              </a:solidFill>
              <a:latin typeface="Clear Sans Bold"/>
            </a:endParaRPr>
          </a:p>
          <a:p>
            <a:pPr algn="just">
              <a:lnSpc>
                <a:spcPts val="3280"/>
              </a:lnSpc>
            </a:pPr>
            <a:endParaRPr lang="en-US" sz="2343" spc="70" dirty="0">
              <a:solidFill>
                <a:srgbClr val="000000"/>
              </a:solidFill>
              <a:latin typeface="Clear Sans Bold"/>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31772" y="1581550"/>
            <a:ext cx="728395" cy="58635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3846" y="4795623"/>
            <a:ext cx="728395" cy="58635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3846" y="6453045"/>
            <a:ext cx="728395" cy="586358"/>
          </a:xfrm>
          <a:prstGeom prst="rect">
            <a:avLst/>
          </a:prstGeom>
        </p:spPr>
      </p:pic>
      <p:sp>
        <p:nvSpPr>
          <p:cNvPr id="7" name="AutoShape 7"/>
          <p:cNvSpPr/>
          <p:nvPr/>
        </p:nvSpPr>
        <p:spPr>
          <a:xfrm>
            <a:off x="-188262" y="-119013"/>
            <a:ext cx="403292" cy="10606478"/>
          </a:xfrm>
          <a:prstGeom prst="rect">
            <a:avLst/>
          </a:prstGeom>
          <a:solidFill>
            <a:srgbClr val="942121"/>
          </a:solidFill>
        </p:spPr>
      </p:sp>
      <p:sp>
        <p:nvSpPr>
          <p:cNvPr id="8" name="TextBox 8"/>
          <p:cNvSpPr txBox="1"/>
          <p:nvPr/>
        </p:nvSpPr>
        <p:spPr>
          <a:xfrm>
            <a:off x="12561529" y="4112080"/>
            <a:ext cx="5044331" cy="3050906"/>
          </a:xfrm>
          <a:prstGeom prst="rect">
            <a:avLst/>
          </a:prstGeom>
        </p:spPr>
        <p:txBody>
          <a:bodyPr lIns="0" tIns="0" rIns="0" bIns="0" rtlCol="0" anchor="t">
            <a:spAutoFit/>
          </a:bodyPr>
          <a:lstStyle/>
          <a:p>
            <a:pPr algn="ctr">
              <a:lnSpc>
                <a:spcPts val="6127"/>
              </a:lnSpc>
              <a:spcBef>
                <a:spcPct val="0"/>
              </a:spcBef>
            </a:pPr>
            <a:r>
              <a:rPr lang="en-US" sz="4377" dirty="0">
                <a:solidFill>
                  <a:srgbClr val="942121"/>
                </a:solidFill>
                <a:latin typeface="Clear Sans Bold Bold"/>
              </a:rPr>
              <a:t>BİREYSEL DEĞERLENDİRME UYGULAMA ESASLARI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92795"/>
            <a:ext cx="8469015" cy="2224944"/>
            <a:chOff x="0" y="0"/>
            <a:chExt cx="11292019" cy="2966592"/>
          </a:xfrm>
        </p:grpSpPr>
        <p:sp>
          <p:nvSpPr>
            <p:cNvPr id="3" name="TextBox 3"/>
            <p:cNvSpPr txBox="1"/>
            <p:nvPr/>
          </p:nvSpPr>
          <p:spPr>
            <a:xfrm>
              <a:off x="0" y="0"/>
              <a:ext cx="11292019" cy="1949252"/>
            </a:xfrm>
            <a:prstGeom prst="rect">
              <a:avLst/>
            </a:prstGeom>
          </p:spPr>
          <p:txBody>
            <a:bodyPr lIns="0" tIns="0" rIns="0" bIns="0" rtlCol="0" anchor="t">
              <a:spAutoFit/>
            </a:bodyPr>
            <a:lstStyle/>
            <a:p>
              <a:pPr>
                <a:lnSpc>
                  <a:spcPts val="5689"/>
                </a:lnSpc>
              </a:pPr>
              <a:r>
                <a:rPr lang="en-US" sz="4741" spc="47" dirty="0">
                  <a:solidFill>
                    <a:srgbClr val="A63212"/>
                  </a:solidFill>
                  <a:latin typeface="Muli Bold Bold"/>
                </a:rPr>
                <a:t>RESİM YETENEK ALANINDA B</a:t>
              </a:r>
              <a:r>
                <a:rPr lang="tr-TR" sz="4741" spc="47" dirty="0">
                  <a:solidFill>
                    <a:srgbClr val="A63212"/>
                  </a:solidFill>
                  <a:latin typeface="Muli Bold Bold"/>
                </a:rPr>
                <a:t>İ</a:t>
              </a:r>
              <a:r>
                <a:rPr lang="en-US" sz="4741" spc="47" dirty="0">
                  <a:solidFill>
                    <a:srgbClr val="A63212"/>
                  </a:solidFill>
                  <a:latin typeface="Muli Bold Bold"/>
                </a:rPr>
                <a:t>REYSEL DEĞERLEND</a:t>
              </a:r>
              <a:r>
                <a:rPr lang="tr-TR" sz="4741" spc="47" dirty="0">
                  <a:solidFill>
                    <a:srgbClr val="A63212"/>
                  </a:solidFill>
                  <a:latin typeface="Muli Bold Bold"/>
                </a:rPr>
                <a:t>İ</a:t>
              </a:r>
              <a:r>
                <a:rPr lang="en-US" sz="4741" spc="47" dirty="0">
                  <a:solidFill>
                    <a:srgbClr val="A63212"/>
                  </a:solidFill>
                  <a:latin typeface="Muli Bold Bold"/>
                </a:rPr>
                <a:t>RME</a:t>
              </a:r>
            </a:p>
          </p:txBody>
        </p:sp>
        <p:sp>
          <p:nvSpPr>
            <p:cNvPr id="4" name="TextBox 4"/>
            <p:cNvSpPr txBox="1"/>
            <p:nvPr/>
          </p:nvSpPr>
          <p:spPr>
            <a:xfrm>
              <a:off x="0" y="2344009"/>
              <a:ext cx="11292019" cy="622583"/>
            </a:xfrm>
            <a:prstGeom prst="rect">
              <a:avLst/>
            </a:prstGeom>
          </p:spPr>
          <p:txBody>
            <a:bodyPr lIns="0" tIns="0" rIns="0" bIns="0" rtlCol="0" anchor="t">
              <a:spAutoFit/>
            </a:bodyPr>
            <a:lstStyle/>
            <a:p>
              <a:pPr>
                <a:lnSpc>
                  <a:spcPts val="3620"/>
                </a:lnSpc>
              </a:pPr>
              <a:endParaRPr dirty="0"/>
            </a:p>
          </p:txBody>
        </p:sp>
      </p:grpSp>
      <p:sp>
        <p:nvSpPr>
          <p:cNvPr id="5" name="AutoShape 5"/>
          <p:cNvSpPr/>
          <p:nvPr/>
        </p:nvSpPr>
        <p:spPr>
          <a:xfrm>
            <a:off x="1569361" y="2058611"/>
            <a:ext cx="5926229" cy="29193"/>
          </a:xfrm>
          <a:prstGeom prst="rect">
            <a:avLst/>
          </a:prstGeom>
          <a:solidFill>
            <a:srgbClr val="942121"/>
          </a:solidFill>
        </p:spPr>
      </p:sp>
      <p:pic>
        <p:nvPicPr>
          <p:cNvPr id="6" name="Picture 6"/>
          <p:cNvPicPr>
            <a:picLocks noChangeAspect="1"/>
          </p:cNvPicPr>
          <p:nvPr/>
        </p:nvPicPr>
        <p:blipFill>
          <a:blip r:embed="rId2"/>
          <a:srcRect/>
          <a:stretch>
            <a:fillRect/>
          </a:stretch>
        </p:blipFill>
        <p:spPr>
          <a:xfrm>
            <a:off x="9862737" y="2858556"/>
            <a:ext cx="7520505" cy="5156246"/>
          </a:xfrm>
          <a:prstGeom prst="rect">
            <a:avLst/>
          </a:prstGeom>
        </p:spPr>
      </p:pic>
      <p:sp>
        <p:nvSpPr>
          <p:cNvPr id="7" name="AutoShape 7"/>
          <p:cNvSpPr/>
          <p:nvPr/>
        </p:nvSpPr>
        <p:spPr>
          <a:xfrm>
            <a:off x="1028700" y="2688377"/>
            <a:ext cx="7614942" cy="7226454"/>
          </a:xfrm>
          <a:prstGeom prst="rect">
            <a:avLst/>
          </a:prstGeom>
          <a:solidFill>
            <a:srgbClr val="FFDE59">
              <a:alpha val="40000"/>
            </a:srgbClr>
          </a:solidFill>
        </p:spPr>
      </p:sp>
      <p:sp>
        <p:nvSpPr>
          <p:cNvPr id="8" name="TextBox 8"/>
          <p:cNvSpPr txBox="1"/>
          <p:nvPr/>
        </p:nvSpPr>
        <p:spPr>
          <a:xfrm>
            <a:off x="2263137" y="2949390"/>
            <a:ext cx="5863769" cy="5668218"/>
          </a:xfrm>
          <a:prstGeom prst="rect">
            <a:avLst/>
          </a:prstGeom>
        </p:spPr>
        <p:txBody>
          <a:bodyPr lIns="0" tIns="0" rIns="0" bIns="0" rtlCol="0" anchor="t">
            <a:spAutoFit/>
          </a:bodyPr>
          <a:lstStyle/>
          <a:p>
            <a:pPr>
              <a:lnSpc>
                <a:spcPts val="3419"/>
              </a:lnSpc>
            </a:pPr>
            <a:r>
              <a:rPr lang="en-US" sz="2442" spc="219" dirty="0">
                <a:solidFill>
                  <a:srgbClr val="000000"/>
                </a:solidFill>
                <a:latin typeface="Clear Sans Bold Bold"/>
              </a:rPr>
              <a:t>Değerlendirmeler Bakanlıkça belirlenen ölçütler doğrultusunda yapılacaktır.</a:t>
            </a:r>
          </a:p>
          <a:p>
            <a:pPr>
              <a:lnSpc>
                <a:spcPts val="3419"/>
              </a:lnSpc>
            </a:pPr>
            <a:endParaRPr lang="en-US" sz="2442" spc="219" dirty="0">
              <a:solidFill>
                <a:srgbClr val="000000"/>
              </a:solidFill>
              <a:latin typeface="Clear Sans Bold Bold"/>
            </a:endParaRPr>
          </a:p>
          <a:p>
            <a:pPr>
              <a:lnSpc>
                <a:spcPts val="3419"/>
              </a:lnSpc>
            </a:pPr>
            <a:r>
              <a:rPr lang="en-US" sz="2442" spc="219" dirty="0">
                <a:solidFill>
                  <a:srgbClr val="000000"/>
                </a:solidFill>
                <a:latin typeface="Clear Sans Bold Bold"/>
              </a:rPr>
              <a:t>Değerlendirmeler 2 (iki) oturumdan oluşacak ve her 1 (bir) oturum 40 (kırk) dakika sürecektir. </a:t>
            </a:r>
          </a:p>
          <a:p>
            <a:pPr>
              <a:lnSpc>
                <a:spcPts val="3419"/>
              </a:lnSpc>
            </a:pPr>
            <a:endParaRPr lang="en-US" sz="2442" spc="219" dirty="0">
              <a:solidFill>
                <a:srgbClr val="000000"/>
              </a:solidFill>
              <a:latin typeface="Clear Sans Bold Bold"/>
            </a:endParaRPr>
          </a:p>
          <a:p>
            <a:pPr>
              <a:lnSpc>
                <a:spcPts val="3419"/>
              </a:lnSpc>
              <a:spcBef>
                <a:spcPct val="0"/>
              </a:spcBef>
            </a:pPr>
            <a:r>
              <a:rPr lang="en-US" sz="2442" spc="219" dirty="0">
                <a:solidFill>
                  <a:srgbClr val="000000"/>
                </a:solidFill>
                <a:latin typeface="Clear Sans Bold Bold"/>
              </a:rPr>
              <a:t>Öğrenci randevuları takvimde öngörülen tarih aralığında Merkez Tanılama Sınav Komisyonunun belirleyeceği değerlendirme tarihleri için de oluşturulacaktır. </a:t>
            </a:r>
          </a:p>
        </p:txBody>
      </p:sp>
      <p:sp>
        <p:nvSpPr>
          <p:cNvPr id="9" name="AutoShape 9"/>
          <p:cNvSpPr/>
          <p:nvPr/>
        </p:nvSpPr>
        <p:spPr>
          <a:xfrm>
            <a:off x="-188262" y="-119013"/>
            <a:ext cx="403292" cy="10606478"/>
          </a:xfrm>
          <a:prstGeom prst="rect">
            <a:avLst/>
          </a:prstGeom>
          <a:solidFill>
            <a:srgbClr val="942121"/>
          </a:solidFill>
        </p:spPr>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2997015"/>
            <a:ext cx="728395" cy="586358"/>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4850321"/>
            <a:ext cx="728395" cy="586358"/>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6964305"/>
            <a:ext cx="728395" cy="5863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5444" y="252923"/>
            <a:ext cx="8469015" cy="2224944"/>
            <a:chOff x="0" y="0"/>
            <a:chExt cx="11292019" cy="2966592"/>
          </a:xfrm>
        </p:grpSpPr>
        <p:sp>
          <p:nvSpPr>
            <p:cNvPr id="3" name="TextBox 3"/>
            <p:cNvSpPr txBox="1"/>
            <p:nvPr/>
          </p:nvSpPr>
          <p:spPr>
            <a:xfrm>
              <a:off x="0" y="0"/>
              <a:ext cx="11292019" cy="1949252"/>
            </a:xfrm>
            <a:prstGeom prst="rect">
              <a:avLst/>
            </a:prstGeom>
          </p:spPr>
          <p:txBody>
            <a:bodyPr lIns="0" tIns="0" rIns="0" bIns="0" rtlCol="0" anchor="t">
              <a:spAutoFit/>
            </a:bodyPr>
            <a:lstStyle/>
            <a:p>
              <a:pPr>
                <a:lnSpc>
                  <a:spcPts val="5689"/>
                </a:lnSpc>
              </a:pPr>
              <a:r>
                <a:rPr lang="en-US" sz="4741" spc="47" dirty="0">
                  <a:solidFill>
                    <a:srgbClr val="A63212"/>
                  </a:solidFill>
                  <a:latin typeface="Muli Bold Bold"/>
                </a:rPr>
                <a:t>MÜZİK YETENEK ALANINDA B</a:t>
              </a:r>
              <a:r>
                <a:rPr lang="tr-TR" sz="4741" spc="47" dirty="0">
                  <a:solidFill>
                    <a:srgbClr val="A63212"/>
                  </a:solidFill>
                  <a:latin typeface="Muli Bold Bold"/>
                </a:rPr>
                <a:t>İ</a:t>
              </a:r>
              <a:r>
                <a:rPr lang="en-US" sz="4741" spc="47" dirty="0">
                  <a:solidFill>
                    <a:srgbClr val="A63212"/>
                  </a:solidFill>
                  <a:latin typeface="Muli Bold Bold"/>
                </a:rPr>
                <a:t>REYSEL DEĞERLEND</a:t>
              </a:r>
              <a:r>
                <a:rPr lang="tr-TR" sz="4741" spc="47" dirty="0">
                  <a:solidFill>
                    <a:srgbClr val="A63212"/>
                  </a:solidFill>
                  <a:latin typeface="Muli Bold Bold"/>
                </a:rPr>
                <a:t>İ</a:t>
              </a:r>
              <a:r>
                <a:rPr lang="en-US" sz="4741" spc="47" dirty="0">
                  <a:solidFill>
                    <a:srgbClr val="A63212"/>
                  </a:solidFill>
                  <a:latin typeface="Muli Bold Bold"/>
                </a:rPr>
                <a:t>RME</a:t>
              </a:r>
            </a:p>
          </p:txBody>
        </p:sp>
        <p:sp>
          <p:nvSpPr>
            <p:cNvPr id="4" name="TextBox 4"/>
            <p:cNvSpPr txBox="1"/>
            <p:nvPr/>
          </p:nvSpPr>
          <p:spPr>
            <a:xfrm>
              <a:off x="0" y="2344009"/>
              <a:ext cx="11292019" cy="622583"/>
            </a:xfrm>
            <a:prstGeom prst="rect">
              <a:avLst/>
            </a:prstGeom>
          </p:spPr>
          <p:txBody>
            <a:bodyPr lIns="0" tIns="0" rIns="0" bIns="0" rtlCol="0" anchor="t">
              <a:spAutoFit/>
            </a:bodyPr>
            <a:lstStyle/>
            <a:p>
              <a:pPr>
                <a:lnSpc>
                  <a:spcPts val="3620"/>
                </a:lnSpc>
              </a:pPr>
              <a:endParaRPr dirty="0"/>
            </a:p>
          </p:txBody>
        </p:sp>
      </p:grpSp>
      <p:sp>
        <p:nvSpPr>
          <p:cNvPr id="5" name="AutoShape 5"/>
          <p:cNvSpPr/>
          <p:nvPr/>
        </p:nvSpPr>
        <p:spPr>
          <a:xfrm>
            <a:off x="2200677" y="2098484"/>
            <a:ext cx="5926229" cy="29193"/>
          </a:xfrm>
          <a:prstGeom prst="rect">
            <a:avLst/>
          </a:prstGeom>
          <a:solidFill>
            <a:srgbClr val="942121"/>
          </a:solidFill>
        </p:spPr>
      </p:sp>
      <p:pic>
        <p:nvPicPr>
          <p:cNvPr id="6" name="Picture 6"/>
          <p:cNvPicPr>
            <a:picLocks noChangeAspect="1"/>
          </p:cNvPicPr>
          <p:nvPr/>
        </p:nvPicPr>
        <p:blipFill>
          <a:blip r:embed="rId2"/>
          <a:srcRect l="1382" r="1382"/>
          <a:stretch>
            <a:fillRect/>
          </a:stretch>
        </p:blipFill>
        <p:spPr>
          <a:xfrm>
            <a:off x="9938157" y="2989899"/>
            <a:ext cx="7520505" cy="5156246"/>
          </a:xfrm>
          <a:prstGeom prst="rect">
            <a:avLst/>
          </a:prstGeom>
        </p:spPr>
      </p:pic>
      <p:sp>
        <p:nvSpPr>
          <p:cNvPr id="7" name="AutoShape 7"/>
          <p:cNvSpPr/>
          <p:nvPr/>
        </p:nvSpPr>
        <p:spPr>
          <a:xfrm>
            <a:off x="1028700" y="2688377"/>
            <a:ext cx="7614942" cy="7226454"/>
          </a:xfrm>
          <a:prstGeom prst="rect">
            <a:avLst/>
          </a:prstGeom>
          <a:solidFill>
            <a:srgbClr val="FFDE59">
              <a:alpha val="40000"/>
            </a:srgbClr>
          </a:solidFill>
        </p:spPr>
      </p:sp>
      <p:sp>
        <p:nvSpPr>
          <p:cNvPr id="8" name="TextBox 8"/>
          <p:cNvSpPr txBox="1"/>
          <p:nvPr/>
        </p:nvSpPr>
        <p:spPr>
          <a:xfrm>
            <a:off x="2263137" y="2949390"/>
            <a:ext cx="5863769" cy="6414964"/>
          </a:xfrm>
          <a:prstGeom prst="rect">
            <a:avLst/>
          </a:prstGeom>
        </p:spPr>
        <p:txBody>
          <a:bodyPr lIns="0" tIns="0" rIns="0" bIns="0" rtlCol="0" anchor="t">
            <a:spAutoFit/>
          </a:bodyPr>
          <a:lstStyle/>
          <a:p>
            <a:pPr>
              <a:lnSpc>
                <a:spcPts val="3419"/>
              </a:lnSpc>
            </a:pPr>
            <a:r>
              <a:rPr lang="en-US" sz="2442" spc="108" dirty="0">
                <a:solidFill>
                  <a:srgbClr val="000000"/>
                </a:solidFill>
                <a:latin typeface="Arimo Bold"/>
              </a:rPr>
              <a:t>Öğrencilerin randevuları; takvimde öngörülen tarih aralığında, resmi tatillerin dışında, randevu verilmeyen gün bırakılmaksızın oluşturulacaktır.</a:t>
            </a:r>
          </a:p>
          <a:p>
            <a:pPr>
              <a:lnSpc>
                <a:spcPts val="3419"/>
              </a:lnSpc>
            </a:pPr>
            <a:endParaRPr lang="en-US" sz="2442" spc="108" dirty="0">
              <a:solidFill>
                <a:srgbClr val="000000"/>
              </a:solidFill>
              <a:latin typeface="Arimo Bold"/>
            </a:endParaRPr>
          </a:p>
          <a:p>
            <a:pPr>
              <a:lnSpc>
                <a:spcPts val="3419"/>
              </a:lnSpc>
            </a:pPr>
            <a:r>
              <a:rPr lang="en-US" sz="2442" spc="108" dirty="0">
                <a:solidFill>
                  <a:srgbClr val="000000"/>
                </a:solidFill>
                <a:latin typeface="Arimo Bold"/>
              </a:rPr>
              <a:t>Değerlendirmeler her gün için 4 (dört) oturum şeklinde gerçekleştirilecektir.</a:t>
            </a:r>
          </a:p>
          <a:p>
            <a:pPr>
              <a:lnSpc>
                <a:spcPts val="3419"/>
              </a:lnSpc>
            </a:pPr>
            <a:endParaRPr lang="en-US" sz="2442" spc="108" dirty="0">
              <a:solidFill>
                <a:srgbClr val="000000"/>
              </a:solidFill>
              <a:latin typeface="Arimo Bold"/>
            </a:endParaRPr>
          </a:p>
          <a:p>
            <a:pPr>
              <a:lnSpc>
                <a:spcPts val="3419"/>
              </a:lnSpc>
            </a:pPr>
            <a:endParaRPr lang="en-US" sz="2442" spc="108" dirty="0">
              <a:solidFill>
                <a:srgbClr val="000000"/>
              </a:solidFill>
              <a:latin typeface="Arimo Bold"/>
            </a:endParaRPr>
          </a:p>
          <a:p>
            <a:pPr>
              <a:lnSpc>
                <a:spcPts val="3419"/>
              </a:lnSpc>
            </a:pPr>
            <a:r>
              <a:rPr lang="en-US" sz="2442" spc="219" dirty="0">
                <a:solidFill>
                  <a:srgbClr val="000000"/>
                </a:solidFill>
                <a:latin typeface="Clear Sans Bold Bold"/>
              </a:rPr>
              <a:t>Değerlendirmeler Bakanlıkça belirlenen ölçütler doğrultusunda yapılacaktır. </a:t>
            </a:r>
          </a:p>
          <a:p>
            <a:pPr>
              <a:lnSpc>
                <a:spcPts val="3419"/>
              </a:lnSpc>
              <a:spcBef>
                <a:spcPct val="0"/>
              </a:spcBef>
            </a:pPr>
            <a:endParaRPr lang="en-US" sz="2442" spc="219" dirty="0">
              <a:solidFill>
                <a:srgbClr val="000000"/>
              </a:solidFill>
              <a:latin typeface="Clear Sans Bold Bold"/>
            </a:endParaRPr>
          </a:p>
        </p:txBody>
      </p:sp>
      <p:sp>
        <p:nvSpPr>
          <p:cNvPr id="9" name="AutoShape 9"/>
          <p:cNvSpPr/>
          <p:nvPr/>
        </p:nvSpPr>
        <p:spPr>
          <a:xfrm>
            <a:off x="-188262" y="-119013"/>
            <a:ext cx="403292" cy="10606478"/>
          </a:xfrm>
          <a:prstGeom prst="rect">
            <a:avLst/>
          </a:prstGeom>
          <a:solidFill>
            <a:srgbClr val="942121"/>
          </a:solidFill>
        </p:spPr>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2997015"/>
            <a:ext cx="728395" cy="586358"/>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5568022"/>
            <a:ext cx="728395" cy="586358"/>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5444" y="8014802"/>
            <a:ext cx="728395" cy="5863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839" r="36839"/>
          <a:stretch>
            <a:fillRect/>
          </a:stretch>
        </p:blipFill>
        <p:spPr>
          <a:xfrm>
            <a:off x="12725836" y="-119013"/>
            <a:ext cx="4272513" cy="10764338"/>
          </a:xfrm>
          <a:prstGeom prst="rect">
            <a:avLst/>
          </a:prstGeom>
        </p:spPr>
      </p:pic>
      <p:sp>
        <p:nvSpPr>
          <p:cNvPr id="3" name="AutoShape 3"/>
          <p:cNvSpPr/>
          <p:nvPr/>
        </p:nvSpPr>
        <p:spPr>
          <a:xfrm>
            <a:off x="5688409" y="9166902"/>
            <a:ext cx="408351" cy="91398"/>
          </a:xfrm>
          <a:prstGeom prst="rect">
            <a:avLst/>
          </a:prstGeom>
          <a:solidFill>
            <a:srgbClr val="35382F"/>
          </a:solidFill>
        </p:spPr>
      </p:sp>
      <p:sp>
        <p:nvSpPr>
          <p:cNvPr id="4" name="AutoShape 4"/>
          <p:cNvSpPr/>
          <p:nvPr/>
        </p:nvSpPr>
        <p:spPr>
          <a:xfrm>
            <a:off x="3790408" y="2087561"/>
            <a:ext cx="3796001" cy="139937"/>
          </a:xfrm>
          <a:prstGeom prst="rect">
            <a:avLst/>
          </a:prstGeom>
          <a:solidFill>
            <a:srgbClr val="942121"/>
          </a:solidFill>
        </p:spPr>
      </p:sp>
      <p:sp>
        <p:nvSpPr>
          <p:cNvPr id="5" name="AutoShape 5"/>
          <p:cNvSpPr/>
          <p:nvPr/>
        </p:nvSpPr>
        <p:spPr>
          <a:xfrm>
            <a:off x="-188262" y="-119013"/>
            <a:ext cx="403292" cy="10606478"/>
          </a:xfrm>
          <a:prstGeom prst="rect">
            <a:avLst/>
          </a:prstGeom>
          <a:solidFill>
            <a:srgbClr val="942121"/>
          </a:solidFill>
        </p:spPr>
      </p:sp>
      <p:sp>
        <p:nvSpPr>
          <p:cNvPr id="6" name="TextBox 6"/>
          <p:cNvSpPr txBox="1"/>
          <p:nvPr/>
        </p:nvSpPr>
        <p:spPr>
          <a:xfrm>
            <a:off x="1028700" y="3095738"/>
            <a:ext cx="11127952" cy="4449936"/>
          </a:xfrm>
          <a:prstGeom prst="rect">
            <a:avLst/>
          </a:prstGeom>
        </p:spPr>
        <p:txBody>
          <a:bodyPr lIns="0" tIns="0" rIns="0" bIns="0" rtlCol="0" anchor="t">
            <a:spAutoFit/>
          </a:bodyPr>
          <a:lstStyle/>
          <a:p>
            <a:pPr algn="just">
              <a:lnSpc>
                <a:spcPts val="3290"/>
              </a:lnSpc>
              <a:spcBef>
                <a:spcPct val="0"/>
              </a:spcBef>
            </a:pPr>
            <a:r>
              <a:rPr lang="en-US" sz="2350" spc="211" dirty="0">
                <a:solidFill>
                  <a:srgbClr val="000000"/>
                </a:solidFill>
                <a:latin typeface="Clear Sans Bold Bold"/>
              </a:rPr>
              <a:t>Bilsem Bilim ve Sanat Merkezlerinin kısaltılmış ismidir. ismidir. İlkokullarda (1., 2., 3. ve 4. sınıflar) sınavla tespit edilen özel yetenekli öğrencilerin örgün eğitim kurumlarındaki eğitimlerini aksatmayacak şekilde bireysel yeteneklerinin farkında olmalarını sağlamak ve sahip oldukları kapasitelerini geliştirerek üst düzeyde kullanmalarını sağlamak amacıyla devlete bağlı olarak açılmış olan özel eğitim kurumlarıdır. </a:t>
            </a:r>
          </a:p>
          <a:p>
            <a:pPr algn="just">
              <a:lnSpc>
                <a:spcPts val="2870"/>
              </a:lnSpc>
              <a:spcBef>
                <a:spcPct val="0"/>
              </a:spcBef>
            </a:pPr>
            <a:endParaRPr lang="en-US" sz="2350" spc="211" dirty="0">
              <a:solidFill>
                <a:srgbClr val="000000"/>
              </a:solidFill>
              <a:latin typeface="Clear Sans Bold Bold"/>
            </a:endParaRPr>
          </a:p>
          <a:p>
            <a:pPr algn="just">
              <a:lnSpc>
                <a:spcPts val="2870"/>
              </a:lnSpc>
              <a:spcBef>
                <a:spcPct val="0"/>
              </a:spcBef>
            </a:pPr>
            <a:endParaRPr lang="en-US" sz="2350" spc="211" dirty="0">
              <a:solidFill>
                <a:srgbClr val="000000"/>
              </a:solidFill>
              <a:latin typeface="Clear Sans Bold Bold"/>
            </a:endParaRPr>
          </a:p>
          <a:p>
            <a:pPr algn="just">
              <a:lnSpc>
                <a:spcPts val="2870"/>
              </a:lnSpc>
              <a:spcBef>
                <a:spcPct val="0"/>
              </a:spcBef>
            </a:pPr>
            <a:endParaRPr lang="en-US" sz="2350" spc="211" dirty="0">
              <a:solidFill>
                <a:srgbClr val="000000"/>
              </a:solidFill>
              <a:latin typeface="Clear Sans Bold Bold"/>
            </a:endParaRPr>
          </a:p>
          <a:p>
            <a:pPr algn="just">
              <a:lnSpc>
                <a:spcPts val="2870"/>
              </a:lnSpc>
              <a:spcBef>
                <a:spcPct val="0"/>
              </a:spcBef>
            </a:pPr>
            <a:endParaRPr lang="en-US" sz="2350" spc="211" dirty="0">
              <a:solidFill>
                <a:srgbClr val="000000"/>
              </a:solidFill>
              <a:latin typeface="Clear Sans Bold Bold"/>
            </a:endParaRPr>
          </a:p>
        </p:txBody>
      </p:sp>
      <p:sp>
        <p:nvSpPr>
          <p:cNvPr id="7" name="TextBox 7"/>
          <p:cNvSpPr txBox="1"/>
          <p:nvPr/>
        </p:nvSpPr>
        <p:spPr>
          <a:xfrm>
            <a:off x="2956215" y="760413"/>
            <a:ext cx="5872739" cy="660400"/>
          </a:xfrm>
          <a:prstGeom prst="rect">
            <a:avLst/>
          </a:prstGeom>
        </p:spPr>
        <p:txBody>
          <a:bodyPr lIns="0" tIns="0" rIns="0" bIns="0" rtlCol="0" anchor="t">
            <a:spAutoFit/>
          </a:bodyPr>
          <a:lstStyle/>
          <a:p>
            <a:pPr algn="ctr">
              <a:lnSpc>
                <a:spcPts val="4939"/>
              </a:lnSpc>
            </a:pPr>
            <a:r>
              <a:rPr lang="en-US" sz="5199" spc="-51" dirty="0">
                <a:solidFill>
                  <a:srgbClr val="A63212"/>
                </a:solidFill>
                <a:latin typeface="Clear Sans Bold Bold"/>
              </a:rPr>
              <a:t>BİLSEM NEDİR?</a:t>
            </a:r>
          </a:p>
        </p:txBody>
      </p:sp>
      <p:sp>
        <p:nvSpPr>
          <p:cNvPr id="8" name="TextBox 8"/>
          <p:cNvSpPr txBox="1"/>
          <p:nvPr/>
        </p:nvSpPr>
        <p:spPr>
          <a:xfrm>
            <a:off x="2087996" y="7944152"/>
            <a:ext cx="7609176" cy="500137"/>
          </a:xfrm>
          <a:prstGeom prst="rect">
            <a:avLst/>
          </a:prstGeom>
        </p:spPr>
        <p:txBody>
          <a:bodyPr lIns="0" tIns="0" rIns="0" bIns="0" rtlCol="0" anchor="t">
            <a:spAutoFit/>
          </a:bodyPr>
          <a:lstStyle/>
          <a:p>
            <a:pPr algn="ctr">
              <a:lnSpc>
                <a:spcPts val="3919"/>
              </a:lnSpc>
              <a:spcBef>
                <a:spcPct val="0"/>
              </a:spcBef>
            </a:pPr>
            <a:r>
              <a:rPr lang="en-US" sz="2799" spc="27" dirty="0">
                <a:solidFill>
                  <a:srgbClr val="000000"/>
                </a:solidFill>
                <a:latin typeface="Clear Sans Bold Italics"/>
              </a:rPr>
              <a:t>Türkiye'nin her ilinde BİLSEM bulunmaktadır.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8262" y="-119013"/>
            <a:ext cx="403292" cy="10606478"/>
          </a:xfrm>
          <a:prstGeom prst="rect">
            <a:avLst/>
          </a:prstGeom>
          <a:solidFill>
            <a:srgbClr val="942121"/>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503" y="526516"/>
            <a:ext cx="728395" cy="586358"/>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503" y="2351779"/>
            <a:ext cx="728395" cy="586358"/>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503" y="3997616"/>
            <a:ext cx="728395" cy="586358"/>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503" y="5572571"/>
            <a:ext cx="728395" cy="586358"/>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503" y="7007972"/>
            <a:ext cx="728395" cy="586358"/>
          </a:xfrm>
          <a:prstGeom prst="rect">
            <a:avLst/>
          </a:prstGeom>
        </p:spPr>
      </p:pic>
      <p:grpSp>
        <p:nvGrpSpPr>
          <p:cNvPr id="8" name="Group 8"/>
          <p:cNvGrpSpPr/>
          <p:nvPr/>
        </p:nvGrpSpPr>
        <p:grpSpPr>
          <a:xfrm>
            <a:off x="10208278" y="3200125"/>
            <a:ext cx="6871597" cy="3489735"/>
            <a:chOff x="0" y="0"/>
            <a:chExt cx="9162129" cy="4652980"/>
          </a:xfrm>
        </p:grpSpPr>
        <p:sp>
          <p:nvSpPr>
            <p:cNvPr id="9" name="AutoShape 9"/>
            <p:cNvSpPr/>
            <p:nvPr/>
          </p:nvSpPr>
          <p:spPr>
            <a:xfrm>
              <a:off x="0" y="0"/>
              <a:ext cx="9162129" cy="4652980"/>
            </a:xfrm>
            <a:prstGeom prst="rect">
              <a:avLst/>
            </a:prstGeom>
            <a:solidFill>
              <a:srgbClr val="FFDE59">
                <a:alpha val="89804"/>
              </a:srgbClr>
            </a:solidFill>
          </p:spPr>
        </p:sp>
        <p:sp>
          <p:nvSpPr>
            <p:cNvPr id="10" name="TextBox 10"/>
            <p:cNvSpPr txBox="1"/>
            <p:nvPr/>
          </p:nvSpPr>
          <p:spPr>
            <a:xfrm>
              <a:off x="750980" y="851991"/>
              <a:ext cx="7660169" cy="858523"/>
            </a:xfrm>
            <a:prstGeom prst="rect">
              <a:avLst/>
            </a:prstGeom>
          </p:spPr>
          <p:txBody>
            <a:bodyPr lIns="0" tIns="0" rIns="0" bIns="0" rtlCol="0" anchor="t">
              <a:spAutoFit/>
            </a:bodyPr>
            <a:lstStyle/>
            <a:p>
              <a:pPr>
                <a:lnSpc>
                  <a:spcPts val="5093"/>
                </a:lnSpc>
              </a:pPr>
              <a:endParaRPr dirty="0"/>
            </a:p>
          </p:txBody>
        </p:sp>
        <p:sp>
          <p:nvSpPr>
            <p:cNvPr id="11" name="TextBox 11"/>
            <p:cNvSpPr txBox="1"/>
            <p:nvPr/>
          </p:nvSpPr>
          <p:spPr>
            <a:xfrm>
              <a:off x="750980" y="3509648"/>
              <a:ext cx="7125912" cy="481993"/>
            </a:xfrm>
            <a:prstGeom prst="rect">
              <a:avLst/>
            </a:prstGeom>
          </p:spPr>
          <p:txBody>
            <a:bodyPr lIns="0" tIns="0" rIns="0" bIns="0" rtlCol="0" anchor="t">
              <a:spAutoFit/>
            </a:bodyPr>
            <a:lstStyle/>
            <a:p>
              <a:pPr>
                <a:lnSpc>
                  <a:spcPts val="3011"/>
                </a:lnSpc>
              </a:pPr>
              <a:endParaRPr dirty="0"/>
            </a:p>
          </p:txBody>
        </p:sp>
      </p:grpSp>
      <p:sp>
        <p:nvSpPr>
          <p:cNvPr id="12" name="TextBox 12"/>
          <p:cNvSpPr txBox="1"/>
          <p:nvPr/>
        </p:nvSpPr>
        <p:spPr>
          <a:xfrm>
            <a:off x="1566975" y="433073"/>
            <a:ext cx="8215929" cy="9938618"/>
          </a:xfrm>
          <a:prstGeom prst="rect">
            <a:avLst/>
          </a:prstGeom>
        </p:spPr>
        <p:txBody>
          <a:bodyPr lIns="0" tIns="0" rIns="0" bIns="0" rtlCol="0" anchor="t">
            <a:spAutoFit/>
          </a:bodyPr>
          <a:lstStyle/>
          <a:p>
            <a:pPr algn="just">
              <a:lnSpc>
                <a:spcPts val="3080"/>
              </a:lnSpc>
              <a:spcBef>
                <a:spcPct val="0"/>
              </a:spcBef>
            </a:pPr>
            <a:r>
              <a:rPr lang="en-US" sz="2200" spc="22" dirty="0">
                <a:solidFill>
                  <a:srgbClr val="414754"/>
                </a:solidFill>
                <a:latin typeface="Clear Sans Bold"/>
              </a:rPr>
              <a:t>İtirazlar,</a:t>
            </a:r>
            <a:r>
              <a:rPr lang="tr-TR" sz="2200" spc="22" dirty="0">
                <a:solidFill>
                  <a:srgbClr val="414754"/>
                </a:solidFill>
                <a:latin typeface="Clear Sans Bold"/>
              </a:rPr>
              <a:t> </a:t>
            </a:r>
            <a:r>
              <a:rPr lang="en-US" sz="2200" spc="22" dirty="0">
                <a:solidFill>
                  <a:srgbClr val="414754"/>
                </a:solidFill>
                <a:latin typeface="Clear Sans Bold"/>
              </a:rPr>
              <a:t>ön değerlendirme ve</a:t>
            </a:r>
            <a:r>
              <a:rPr lang="tr-TR" sz="2200" spc="22" dirty="0">
                <a:solidFill>
                  <a:srgbClr val="414754"/>
                </a:solidFill>
                <a:latin typeface="Clear Sans Bold"/>
              </a:rPr>
              <a:t> </a:t>
            </a:r>
            <a:r>
              <a:rPr lang="en-US" sz="2200" spc="22" dirty="0">
                <a:solidFill>
                  <a:srgbClr val="414754"/>
                </a:solidFill>
                <a:latin typeface="Clear Sans Bold"/>
              </a:rPr>
              <a:t>bireysel</a:t>
            </a:r>
            <a:r>
              <a:rPr lang="tr-TR" sz="2200" spc="22" dirty="0">
                <a:solidFill>
                  <a:srgbClr val="414754"/>
                </a:solidFill>
                <a:latin typeface="Clear Sans Bold"/>
              </a:rPr>
              <a:t> </a:t>
            </a:r>
            <a:r>
              <a:rPr lang="en-US" sz="2200" spc="22" dirty="0">
                <a:solidFill>
                  <a:srgbClr val="414754"/>
                </a:solidFill>
                <a:latin typeface="Clear Sans Bold"/>
              </a:rPr>
              <a:t>değerlendirme sonuçlarının</a:t>
            </a:r>
            <a:r>
              <a:rPr lang="tr-TR" sz="2200" spc="22" dirty="0">
                <a:solidFill>
                  <a:srgbClr val="414754"/>
                </a:solidFill>
                <a:latin typeface="Clear Sans Bold"/>
              </a:rPr>
              <a:t> </a:t>
            </a:r>
            <a:r>
              <a:rPr lang="en-US" sz="2200" spc="22" dirty="0">
                <a:solidFill>
                  <a:srgbClr val="414754"/>
                </a:solidFill>
                <a:latin typeface="Clear Sans Bold"/>
              </a:rPr>
              <a:t>https://meb.gov.tr adresinden yayımlanmasından itibaren 5 (beş) iş günü içinde il tanılama sınav komisyonlarına yapılacaktır.</a:t>
            </a:r>
          </a:p>
          <a:p>
            <a:pPr algn="just">
              <a:lnSpc>
                <a:spcPts val="3080"/>
              </a:lnSpc>
              <a:spcBef>
                <a:spcPct val="0"/>
              </a:spcBef>
            </a:pPr>
            <a:endParaRPr lang="en-US" sz="2200" spc="22" dirty="0">
              <a:solidFill>
                <a:srgbClr val="414754"/>
              </a:solidFill>
              <a:latin typeface="Clear Sans Bold"/>
            </a:endParaRPr>
          </a:p>
          <a:p>
            <a:pPr algn="just">
              <a:lnSpc>
                <a:spcPts val="3080"/>
              </a:lnSpc>
              <a:spcBef>
                <a:spcPct val="0"/>
              </a:spcBef>
            </a:pPr>
            <a:r>
              <a:rPr lang="en-US" sz="2200" spc="22" dirty="0">
                <a:solidFill>
                  <a:srgbClr val="414754"/>
                </a:solidFill>
                <a:latin typeface="Clear Sans Bold"/>
              </a:rPr>
              <a:t>Ön değerlendirme ve bireysel değerlendirme sonuçlarına yapılacak itirazlar il tanılama sınav komisyonlarınca değerlendirilecektir.</a:t>
            </a:r>
          </a:p>
          <a:p>
            <a:pPr algn="just">
              <a:lnSpc>
                <a:spcPts val="3080"/>
              </a:lnSpc>
              <a:spcBef>
                <a:spcPct val="0"/>
              </a:spcBef>
            </a:pPr>
            <a:r>
              <a:rPr lang="en-US" sz="2200" spc="22" dirty="0">
                <a:solidFill>
                  <a:srgbClr val="414754"/>
                </a:solidFill>
                <a:latin typeface="Clear Sans Bold"/>
              </a:rPr>
              <a:t> </a:t>
            </a:r>
          </a:p>
          <a:p>
            <a:pPr algn="just">
              <a:lnSpc>
                <a:spcPts val="3080"/>
              </a:lnSpc>
              <a:spcBef>
                <a:spcPct val="0"/>
              </a:spcBef>
            </a:pPr>
            <a:r>
              <a:rPr lang="en-US" sz="2200" spc="22" dirty="0">
                <a:solidFill>
                  <a:srgbClr val="414754"/>
                </a:solidFill>
                <a:latin typeface="Clear Sans Bold"/>
              </a:rPr>
              <a:t>Yapılan ön değerlendirme ve bireysel değerlendirme içeriklerine ilişkin herhangi bir belge yayımlanmayacak ve paylaşılmayacaktır.</a:t>
            </a:r>
          </a:p>
          <a:p>
            <a:pPr algn="just">
              <a:lnSpc>
                <a:spcPts val="3080"/>
              </a:lnSpc>
              <a:spcBef>
                <a:spcPct val="0"/>
              </a:spcBef>
            </a:pPr>
            <a:endParaRPr lang="en-US" sz="2200" spc="22" dirty="0">
              <a:solidFill>
                <a:srgbClr val="414754"/>
              </a:solidFill>
              <a:latin typeface="Clear Sans Bold"/>
            </a:endParaRPr>
          </a:p>
          <a:p>
            <a:pPr algn="just">
              <a:lnSpc>
                <a:spcPts val="3080"/>
              </a:lnSpc>
              <a:spcBef>
                <a:spcPct val="0"/>
              </a:spcBef>
            </a:pPr>
            <a:r>
              <a:rPr lang="en-US" sz="2200" spc="22" dirty="0">
                <a:solidFill>
                  <a:srgbClr val="414754"/>
                </a:solidFill>
                <a:latin typeface="Clear Sans Bold"/>
              </a:rPr>
              <a:t>Faks</a:t>
            </a:r>
            <a:r>
              <a:rPr lang="tr-TR" sz="2200" spc="22" dirty="0">
                <a:solidFill>
                  <a:srgbClr val="414754"/>
                </a:solidFill>
                <a:latin typeface="Clear Sans Bold"/>
              </a:rPr>
              <a:t> </a:t>
            </a:r>
            <a:r>
              <a:rPr lang="en-US" sz="2200" spc="22" dirty="0">
                <a:solidFill>
                  <a:srgbClr val="414754"/>
                </a:solidFill>
                <a:latin typeface="Clear Sans Bold"/>
              </a:rPr>
              <a:t>ve e-</a:t>
            </a:r>
            <a:r>
              <a:rPr lang="tr-TR" sz="2200" spc="22" dirty="0">
                <a:solidFill>
                  <a:srgbClr val="414754"/>
                </a:solidFill>
                <a:latin typeface="Clear Sans Bold"/>
              </a:rPr>
              <a:t> </a:t>
            </a:r>
            <a:r>
              <a:rPr lang="en-US" sz="2200" spc="22" dirty="0">
                <a:solidFill>
                  <a:srgbClr val="414754"/>
                </a:solidFill>
                <a:latin typeface="Clear Sans Bold"/>
              </a:rPr>
              <a:t>posta yolu ile yapılan itirazlar dikkate alınmayacaktır. </a:t>
            </a:r>
          </a:p>
          <a:p>
            <a:pPr algn="ctr">
              <a:lnSpc>
                <a:spcPts val="3080"/>
              </a:lnSpc>
              <a:spcBef>
                <a:spcPct val="0"/>
              </a:spcBef>
            </a:pPr>
            <a:endParaRPr lang="en-US" sz="2200" spc="22" dirty="0">
              <a:solidFill>
                <a:srgbClr val="414754"/>
              </a:solidFill>
              <a:latin typeface="Clear Sans Bold"/>
            </a:endParaRPr>
          </a:p>
          <a:p>
            <a:pPr algn="just">
              <a:lnSpc>
                <a:spcPts val="3080"/>
              </a:lnSpc>
              <a:spcBef>
                <a:spcPct val="0"/>
              </a:spcBef>
            </a:pPr>
            <a:r>
              <a:rPr lang="en-US" sz="2200" spc="22" dirty="0">
                <a:solidFill>
                  <a:srgbClr val="414754"/>
                </a:solidFill>
                <a:latin typeface="Clear Sans Bold"/>
              </a:rPr>
              <a:t>Bireysel değerlendirme sonuçları için; il tanılama</a:t>
            </a:r>
          </a:p>
          <a:p>
            <a:pPr algn="just">
              <a:lnSpc>
                <a:spcPts val="3080"/>
              </a:lnSpc>
              <a:spcBef>
                <a:spcPct val="0"/>
              </a:spcBef>
            </a:pPr>
            <a:r>
              <a:rPr lang="en-US" sz="2200" spc="22" dirty="0">
                <a:solidFill>
                  <a:srgbClr val="414754"/>
                </a:solidFill>
                <a:latin typeface="Clear Sans Bold"/>
              </a:rPr>
              <a:t>sınav komisyonlarınca itiraz başvurularına ait</a:t>
            </a:r>
          </a:p>
          <a:p>
            <a:pPr algn="just">
              <a:lnSpc>
                <a:spcPts val="3080"/>
              </a:lnSpc>
              <a:spcBef>
                <a:spcPct val="0"/>
              </a:spcBef>
            </a:pPr>
            <a:r>
              <a:rPr lang="en-US" sz="2200" spc="22" dirty="0">
                <a:solidFill>
                  <a:srgbClr val="414754"/>
                </a:solidFill>
                <a:latin typeface="Clear Sans Bold"/>
              </a:rPr>
              <a:t>materyallerin birer sureti, uygulama merkezlerinden</a:t>
            </a:r>
          </a:p>
          <a:p>
            <a:pPr algn="just">
              <a:lnSpc>
                <a:spcPts val="3080"/>
              </a:lnSpc>
              <a:spcBef>
                <a:spcPct val="0"/>
              </a:spcBef>
            </a:pPr>
            <a:r>
              <a:rPr lang="en-US" sz="2200" spc="22" dirty="0">
                <a:solidFill>
                  <a:srgbClr val="414754"/>
                </a:solidFill>
                <a:latin typeface="Clear Sans Bold"/>
              </a:rPr>
              <a:t>talep edilecektir. Uygulama merkezleri, söz konusu</a:t>
            </a:r>
          </a:p>
          <a:p>
            <a:pPr algn="just">
              <a:lnSpc>
                <a:spcPts val="3080"/>
              </a:lnSpc>
              <a:spcBef>
                <a:spcPct val="0"/>
              </a:spcBef>
            </a:pPr>
            <a:r>
              <a:rPr lang="en-US" sz="2200" spc="22" dirty="0">
                <a:solidFill>
                  <a:srgbClr val="414754"/>
                </a:solidFill>
                <a:latin typeface="Clear Sans Bold"/>
              </a:rPr>
              <a:t>materyallerin kapalı zarf içerisinde gizlilik ve</a:t>
            </a:r>
          </a:p>
          <a:p>
            <a:pPr algn="just">
              <a:lnSpc>
                <a:spcPts val="3080"/>
              </a:lnSpc>
              <a:spcBef>
                <a:spcPct val="0"/>
              </a:spcBef>
            </a:pPr>
            <a:r>
              <a:rPr lang="en-US" sz="2200" spc="22" dirty="0">
                <a:solidFill>
                  <a:srgbClr val="414754"/>
                </a:solidFill>
                <a:latin typeface="Clear Sans Bold"/>
              </a:rPr>
              <a:t>güvenliğini sağlayarak; asılları kendilerinde kalmak</a:t>
            </a:r>
          </a:p>
          <a:p>
            <a:pPr algn="just">
              <a:lnSpc>
                <a:spcPts val="3080"/>
              </a:lnSpc>
              <a:spcBef>
                <a:spcPct val="0"/>
              </a:spcBef>
            </a:pPr>
            <a:r>
              <a:rPr lang="en-US" sz="2200" spc="22" dirty="0">
                <a:solidFill>
                  <a:srgbClr val="414754"/>
                </a:solidFill>
                <a:latin typeface="Clear Sans Bold"/>
              </a:rPr>
              <a:t>kaydı ile il tanılama sınav komisyonlarına</a:t>
            </a:r>
          </a:p>
          <a:p>
            <a:pPr algn="just">
              <a:lnSpc>
                <a:spcPts val="3080"/>
              </a:lnSpc>
              <a:spcBef>
                <a:spcPct val="0"/>
              </a:spcBef>
            </a:pPr>
            <a:r>
              <a:rPr lang="en-US" sz="2200" spc="22" dirty="0">
                <a:solidFill>
                  <a:srgbClr val="414754"/>
                </a:solidFill>
                <a:latin typeface="Clear Sans Bold"/>
              </a:rPr>
              <a:t>gönderecektir.</a:t>
            </a:r>
          </a:p>
          <a:p>
            <a:pPr algn="just">
              <a:lnSpc>
                <a:spcPts val="3080"/>
              </a:lnSpc>
              <a:spcBef>
                <a:spcPct val="0"/>
              </a:spcBef>
            </a:pPr>
            <a:endParaRPr lang="en-US" sz="2200" spc="22" dirty="0">
              <a:solidFill>
                <a:srgbClr val="414754"/>
              </a:solidFill>
              <a:latin typeface="Clear Sans Bold"/>
            </a:endParaRPr>
          </a:p>
        </p:txBody>
      </p:sp>
      <p:sp>
        <p:nvSpPr>
          <p:cNvPr id="13" name="TextBox 13"/>
          <p:cNvSpPr txBox="1"/>
          <p:nvPr/>
        </p:nvSpPr>
        <p:spPr>
          <a:xfrm>
            <a:off x="11161374" y="6150848"/>
            <a:ext cx="5344434" cy="373401"/>
          </a:xfrm>
          <a:prstGeom prst="rect">
            <a:avLst/>
          </a:prstGeom>
        </p:spPr>
        <p:txBody>
          <a:bodyPr lIns="0" tIns="0" rIns="0" bIns="0" rtlCol="0" anchor="t">
            <a:spAutoFit/>
          </a:bodyPr>
          <a:lstStyle/>
          <a:p>
            <a:pPr>
              <a:lnSpc>
                <a:spcPts val="3011"/>
              </a:lnSpc>
            </a:pPr>
            <a:endParaRPr dirty="0"/>
          </a:p>
        </p:txBody>
      </p:sp>
      <p:sp>
        <p:nvSpPr>
          <p:cNvPr id="14" name="TextBox 14"/>
          <p:cNvSpPr txBox="1"/>
          <p:nvPr/>
        </p:nvSpPr>
        <p:spPr>
          <a:xfrm>
            <a:off x="11378063" y="3899162"/>
            <a:ext cx="4911057" cy="1295400"/>
          </a:xfrm>
          <a:prstGeom prst="rect">
            <a:avLst/>
          </a:prstGeom>
        </p:spPr>
        <p:txBody>
          <a:bodyPr lIns="0" tIns="0" rIns="0" bIns="0" rtlCol="0" anchor="t">
            <a:spAutoFit/>
          </a:bodyPr>
          <a:lstStyle/>
          <a:p>
            <a:pPr algn="ctr">
              <a:lnSpc>
                <a:spcPts val="10500"/>
              </a:lnSpc>
              <a:spcBef>
                <a:spcPct val="0"/>
              </a:spcBef>
            </a:pPr>
            <a:r>
              <a:rPr lang="en-US" sz="7500" u="sng" spc="75" dirty="0">
                <a:solidFill>
                  <a:srgbClr val="000000"/>
                </a:solidFill>
                <a:latin typeface="Clear Sans Bold"/>
              </a:rPr>
              <a:t>İTİRAZLAR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7175" y="-673456"/>
            <a:ext cx="20953267" cy="5657850"/>
            <a:chOff x="0" y="0"/>
            <a:chExt cx="7087895" cy="1913890"/>
          </a:xfrm>
        </p:grpSpPr>
        <p:sp>
          <p:nvSpPr>
            <p:cNvPr id="3" name="Freeform 3"/>
            <p:cNvSpPr/>
            <p:nvPr/>
          </p:nvSpPr>
          <p:spPr>
            <a:xfrm>
              <a:off x="0" y="0"/>
              <a:ext cx="7087895" cy="1913890"/>
            </a:xfrm>
            <a:custGeom>
              <a:avLst/>
              <a:gdLst/>
              <a:ahLst/>
              <a:cxnLst/>
              <a:rect l="l" t="t" r="r" b="b"/>
              <a:pathLst>
                <a:path w="7087895" h="1913890">
                  <a:moveTo>
                    <a:pt x="0" y="0"/>
                  </a:moveTo>
                  <a:lnTo>
                    <a:pt x="7087895" y="0"/>
                  </a:lnTo>
                  <a:lnTo>
                    <a:pt x="7087895" y="1913890"/>
                  </a:lnTo>
                  <a:lnTo>
                    <a:pt x="0" y="1913890"/>
                  </a:lnTo>
                  <a:close/>
                </a:path>
              </a:pathLst>
            </a:custGeom>
            <a:solidFill>
              <a:srgbClr val="942121"/>
            </a:solidFill>
          </p:spPr>
        </p:sp>
      </p:grpSp>
      <p:grpSp>
        <p:nvGrpSpPr>
          <p:cNvPr id="4" name="Group 4"/>
          <p:cNvGrpSpPr/>
          <p:nvPr/>
        </p:nvGrpSpPr>
        <p:grpSpPr>
          <a:xfrm>
            <a:off x="2409825" y="3364693"/>
            <a:ext cx="2762250" cy="27622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6" name="Group 6"/>
          <p:cNvGrpSpPr/>
          <p:nvPr/>
        </p:nvGrpSpPr>
        <p:grpSpPr>
          <a:xfrm>
            <a:off x="7762875" y="3364693"/>
            <a:ext cx="2762250" cy="27622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8" name="Group 8"/>
          <p:cNvGrpSpPr/>
          <p:nvPr/>
        </p:nvGrpSpPr>
        <p:grpSpPr>
          <a:xfrm>
            <a:off x="13115925" y="3364693"/>
            <a:ext cx="2762250" cy="276225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0" name="AutoShape 10"/>
          <p:cNvSpPr/>
          <p:nvPr/>
        </p:nvSpPr>
        <p:spPr>
          <a:xfrm>
            <a:off x="-289888" y="9456189"/>
            <a:ext cx="18794522" cy="1026515"/>
          </a:xfrm>
          <a:prstGeom prst="rect">
            <a:avLst/>
          </a:prstGeom>
          <a:solidFill>
            <a:srgbClr val="942121"/>
          </a:solidFill>
        </p:spPr>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7868" y="4373233"/>
            <a:ext cx="912264" cy="91226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17311" y="4278394"/>
            <a:ext cx="947278" cy="947278"/>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08892" y="4432982"/>
            <a:ext cx="852515" cy="852515"/>
          </a:xfrm>
          <a:prstGeom prst="rect">
            <a:avLst/>
          </a:prstGeom>
        </p:spPr>
      </p:pic>
      <p:sp>
        <p:nvSpPr>
          <p:cNvPr id="14" name="TextBox 14"/>
          <p:cNvSpPr txBox="1"/>
          <p:nvPr/>
        </p:nvSpPr>
        <p:spPr>
          <a:xfrm>
            <a:off x="2705499" y="1349708"/>
            <a:ext cx="12877002" cy="805761"/>
          </a:xfrm>
          <a:prstGeom prst="rect">
            <a:avLst/>
          </a:prstGeom>
        </p:spPr>
        <p:txBody>
          <a:bodyPr lIns="0" tIns="0" rIns="0" bIns="0" rtlCol="0" anchor="t">
            <a:spAutoFit/>
          </a:bodyPr>
          <a:lstStyle/>
          <a:p>
            <a:pPr algn="ctr">
              <a:lnSpc>
                <a:spcPts val="6104"/>
              </a:lnSpc>
            </a:pPr>
            <a:r>
              <a:rPr lang="en-US" sz="5499" dirty="0">
                <a:solidFill>
                  <a:srgbClr val="FBFBF5"/>
                </a:solidFill>
                <a:latin typeface="Barlow Medium Bold Italics"/>
              </a:rPr>
              <a:t>istanbul.meb.gov.tr</a:t>
            </a:r>
          </a:p>
        </p:txBody>
      </p:sp>
      <p:grpSp>
        <p:nvGrpSpPr>
          <p:cNvPr id="15" name="Group 15"/>
          <p:cNvGrpSpPr/>
          <p:nvPr/>
        </p:nvGrpSpPr>
        <p:grpSpPr>
          <a:xfrm>
            <a:off x="1930799" y="6688614"/>
            <a:ext cx="3720302" cy="2044505"/>
            <a:chOff x="0" y="-66675"/>
            <a:chExt cx="4960402" cy="2726006"/>
          </a:xfrm>
        </p:grpSpPr>
        <p:sp>
          <p:nvSpPr>
            <p:cNvPr id="16" name="TextBox 16"/>
            <p:cNvSpPr txBox="1"/>
            <p:nvPr/>
          </p:nvSpPr>
          <p:spPr>
            <a:xfrm>
              <a:off x="0" y="-66675"/>
              <a:ext cx="4960402" cy="2308324"/>
            </a:xfrm>
            <a:prstGeom prst="rect">
              <a:avLst/>
            </a:prstGeom>
          </p:spPr>
          <p:txBody>
            <a:bodyPr lIns="0" tIns="0" rIns="0" bIns="0" rtlCol="0" anchor="t">
              <a:spAutoFit/>
            </a:bodyPr>
            <a:lstStyle/>
            <a:p>
              <a:pPr algn="ctr">
                <a:lnSpc>
                  <a:spcPts val="4480"/>
                </a:lnSpc>
              </a:pPr>
              <a:r>
                <a:rPr lang="en-US" sz="3200" dirty="0">
                  <a:solidFill>
                    <a:srgbClr val="942121"/>
                  </a:solidFill>
                  <a:latin typeface="Andada Bold"/>
                </a:rPr>
                <a:t>Twitter</a:t>
              </a:r>
            </a:p>
            <a:p>
              <a:pPr algn="ctr">
                <a:lnSpc>
                  <a:spcPts val="4480"/>
                </a:lnSpc>
              </a:pPr>
              <a:endParaRPr lang="en-US" sz="3200" dirty="0">
                <a:solidFill>
                  <a:srgbClr val="942121"/>
                </a:solidFill>
                <a:latin typeface="Andada Bold"/>
              </a:endParaRPr>
            </a:p>
            <a:p>
              <a:pPr algn="ctr">
                <a:lnSpc>
                  <a:spcPts val="4480"/>
                </a:lnSpc>
              </a:pPr>
              <a:r>
                <a:rPr lang="en-US" sz="3200" dirty="0">
                  <a:solidFill>
                    <a:srgbClr val="942121"/>
                  </a:solidFill>
                  <a:latin typeface="Andada Bold Italics"/>
                </a:rPr>
                <a:t>/istanbulilmem</a:t>
              </a:r>
            </a:p>
          </p:txBody>
        </p:sp>
        <p:sp>
          <p:nvSpPr>
            <p:cNvPr id="17" name="TextBox 17"/>
            <p:cNvSpPr txBox="1"/>
            <p:nvPr/>
          </p:nvSpPr>
          <p:spPr>
            <a:xfrm>
              <a:off x="0" y="2185145"/>
              <a:ext cx="4960402" cy="474186"/>
            </a:xfrm>
            <a:prstGeom prst="rect">
              <a:avLst/>
            </a:prstGeom>
          </p:spPr>
          <p:txBody>
            <a:bodyPr lIns="0" tIns="0" rIns="0" bIns="0" rtlCol="0" anchor="t">
              <a:spAutoFit/>
            </a:bodyPr>
            <a:lstStyle/>
            <a:p>
              <a:pPr algn="ctr">
                <a:lnSpc>
                  <a:spcPts val="2940"/>
                </a:lnSpc>
              </a:pPr>
              <a:endParaRPr dirty="0"/>
            </a:p>
          </p:txBody>
        </p:sp>
      </p:grpSp>
      <p:grpSp>
        <p:nvGrpSpPr>
          <p:cNvPr id="18" name="Group 18"/>
          <p:cNvGrpSpPr/>
          <p:nvPr/>
        </p:nvGrpSpPr>
        <p:grpSpPr>
          <a:xfrm>
            <a:off x="7283849" y="6688614"/>
            <a:ext cx="3720302" cy="2043585"/>
            <a:chOff x="0" y="-66675"/>
            <a:chExt cx="4960402" cy="2724780"/>
          </a:xfrm>
        </p:grpSpPr>
        <p:sp>
          <p:nvSpPr>
            <p:cNvPr id="19" name="TextBox 19"/>
            <p:cNvSpPr txBox="1"/>
            <p:nvPr/>
          </p:nvSpPr>
          <p:spPr>
            <a:xfrm>
              <a:off x="0" y="-66675"/>
              <a:ext cx="4960402" cy="2247026"/>
            </a:xfrm>
            <a:prstGeom prst="rect">
              <a:avLst/>
            </a:prstGeom>
          </p:spPr>
          <p:txBody>
            <a:bodyPr lIns="0" tIns="0" rIns="0" bIns="0" rtlCol="0" anchor="t">
              <a:spAutoFit/>
            </a:bodyPr>
            <a:lstStyle/>
            <a:p>
              <a:pPr algn="ctr">
                <a:lnSpc>
                  <a:spcPts val="4480"/>
                </a:lnSpc>
              </a:pPr>
              <a:r>
                <a:rPr lang="en-US" sz="3200" dirty="0">
                  <a:solidFill>
                    <a:srgbClr val="942121"/>
                  </a:solidFill>
                  <a:latin typeface="Andada Bold"/>
                </a:rPr>
                <a:t>Facebook</a:t>
              </a:r>
            </a:p>
            <a:p>
              <a:pPr algn="ctr">
                <a:lnSpc>
                  <a:spcPts val="4480"/>
                </a:lnSpc>
              </a:pPr>
              <a:endParaRPr lang="en-US" sz="3200" dirty="0">
                <a:solidFill>
                  <a:srgbClr val="942121"/>
                </a:solidFill>
                <a:latin typeface="Andada Bold"/>
              </a:endParaRPr>
            </a:p>
            <a:p>
              <a:pPr algn="ctr">
                <a:lnSpc>
                  <a:spcPts val="4480"/>
                </a:lnSpc>
              </a:pPr>
              <a:r>
                <a:rPr lang="en-US" sz="3200" dirty="0">
                  <a:solidFill>
                    <a:srgbClr val="942121"/>
                  </a:solidFill>
                  <a:latin typeface="Andada Bold Italics"/>
                </a:rPr>
                <a:t>/istanbulilmem</a:t>
              </a:r>
            </a:p>
          </p:txBody>
        </p:sp>
        <p:sp>
          <p:nvSpPr>
            <p:cNvPr id="20" name="TextBox 20"/>
            <p:cNvSpPr txBox="1"/>
            <p:nvPr/>
          </p:nvSpPr>
          <p:spPr>
            <a:xfrm>
              <a:off x="0" y="2175620"/>
              <a:ext cx="4960402" cy="482485"/>
            </a:xfrm>
            <a:prstGeom prst="rect">
              <a:avLst/>
            </a:prstGeom>
          </p:spPr>
          <p:txBody>
            <a:bodyPr lIns="0" tIns="0" rIns="0" bIns="0" rtlCol="0" anchor="t">
              <a:spAutoFit/>
            </a:bodyPr>
            <a:lstStyle/>
            <a:p>
              <a:pPr algn="ctr">
                <a:lnSpc>
                  <a:spcPts val="2940"/>
                </a:lnSpc>
              </a:pPr>
              <a:endParaRPr dirty="0"/>
            </a:p>
          </p:txBody>
        </p:sp>
      </p:grpSp>
      <p:grpSp>
        <p:nvGrpSpPr>
          <p:cNvPr id="21" name="Group 21"/>
          <p:cNvGrpSpPr/>
          <p:nvPr/>
        </p:nvGrpSpPr>
        <p:grpSpPr>
          <a:xfrm>
            <a:off x="12674999" y="6650514"/>
            <a:ext cx="3720302" cy="2043585"/>
            <a:chOff x="0" y="-66675"/>
            <a:chExt cx="4960402" cy="2724780"/>
          </a:xfrm>
        </p:grpSpPr>
        <p:sp>
          <p:nvSpPr>
            <p:cNvPr id="22" name="TextBox 22"/>
            <p:cNvSpPr txBox="1"/>
            <p:nvPr/>
          </p:nvSpPr>
          <p:spPr>
            <a:xfrm>
              <a:off x="0" y="-66675"/>
              <a:ext cx="4960402" cy="2247026"/>
            </a:xfrm>
            <a:prstGeom prst="rect">
              <a:avLst/>
            </a:prstGeom>
          </p:spPr>
          <p:txBody>
            <a:bodyPr lIns="0" tIns="0" rIns="0" bIns="0" rtlCol="0" anchor="t">
              <a:spAutoFit/>
            </a:bodyPr>
            <a:lstStyle/>
            <a:p>
              <a:pPr algn="ctr">
                <a:lnSpc>
                  <a:spcPts val="4480"/>
                </a:lnSpc>
              </a:pPr>
              <a:r>
                <a:rPr lang="en-US" sz="3200" dirty="0">
                  <a:solidFill>
                    <a:srgbClr val="942121"/>
                  </a:solidFill>
                  <a:latin typeface="Andada Bold"/>
                </a:rPr>
                <a:t>Instagram</a:t>
              </a:r>
            </a:p>
            <a:p>
              <a:pPr algn="ctr">
                <a:lnSpc>
                  <a:spcPts val="4480"/>
                </a:lnSpc>
              </a:pPr>
              <a:endParaRPr lang="en-US" sz="3200" dirty="0">
                <a:solidFill>
                  <a:srgbClr val="942121"/>
                </a:solidFill>
                <a:latin typeface="Andada Bold"/>
              </a:endParaRPr>
            </a:p>
            <a:p>
              <a:pPr algn="ctr">
                <a:lnSpc>
                  <a:spcPts val="4480"/>
                </a:lnSpc>
              </a:pPr>
              <a:r>
                <a:rPr lang="en-US" sz="3200" dirty="0">
                  <a:solidFill>
                    <a:srgbClr val="942121"/>
                  </a:solidFill>
                  <a:latin typeface="Andada Bold Italics"/>
                </a:rPr>
                <a:t>/istanbulilmem</a:t>
              </a:r>
            </a:p>
          </p:txBody>
        </p:sp>
        <p:sp>
          <p:nvSpPr>
            <p:cNvPr id="23" name="TextBox 23"/>
            <p:cNvSpPr txBox="1"/>
            <p:nvPr/>
          </p:nvSpPr>
          <p:spPr>
            <a:xfrm>
              <a:off x="0" y="2175620"/>
              <a:ext cx="4960402" cy="482485"/>
            </a:xfrm>
            <a:prstGeom prst="rect">
              <a:avLst/>
            </a:prstGeom>
          </p:spPr>
          <p:txBody>
            <a:bodyPr lIns="0" tIns="0" rIns="0" bIns="0" rtlCol="0" anchor="t">
              <a:spAutoFit/>
            </a:bodyPr>
            <a:lstStyle/>
            <a:p>
              <a:pPr algn="ctr">
                <a:lnSpc>
                  <a:spcPts val="2940"/>
                </a:lnSpc>
              </a:pPr>
              <a:endParaRPr dirty="0"/>
            </a:p>
          </p:txBody>
        </p:sp>
      </p:grpSp>
      <p:sp>
        <p:nvSpPr>
          <p:cNvPr id="24" name="TextBox 24"/>
          <p:cNvSpPr txBox="1"/>
          <p:nvPr/>
        </p:nvSpPr>
        <p:spPr>
          <a:xfrm>
            <a:off x="4926169" y="9561897"/>
            <a:ext cx="7767881" cy="547289"/>
          </a:xfrm>
          <a:prstGeom prst="rect">
            <a:avLst/>
          </a:prstGeom>
        </p:spPr>
        <p:txBody>
          <a:bodyPr lIns="0" tIns="0" rIns="0" bIns="0" rtlCol="0" anchor="t">
            <a:spAutoFit/>
          </a:bodyPr>
          <a:lstStyle/>
          <a:p>
            <a:pPr algn="ctr">
              <a:lnSpc>
                <a:spcPts val="4480"/>
              </a:lnSpc>
              <a:spcBef>
                <a:spcPct val="0"/>
              </a:spcBef>
            </a:pPr>
            <a:r>
              <a:rPr lang="en-US" sz="3200" dirty="0">
                <a:solidFill>
                  <a:srgbClr val="FFFFFF"/>
                </a:solidFill>
                <a:latin typeface="Andada Bold"/>
              </a:rPr>
              <a:t>ISTANBUL IL MILLI EĞITIM MÜDÜRLÜĞÜ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133600" y="1669257"/>
            <a:ext cx="14630400" cy="1073943"/>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lstStyle/>
          <a:p>
            <a:pPr algn="ctr" eaLnBrk="1" hangingPunct="1"/>
            <a:r>
              <a:rPr lang="tr-TR" sz="5700" b="1" dirty="0">
                <a:solidFill>
                  <a:srgbClr val="B92D14"/>
                </a:solidFill>
              </a:rPr>
              <a:t>Özel Yetenek Nedir?</a:t>
            </a:r>
            <a:endParaRPr lang="ru-RU" sz="5700" b="1" dirty="0">
              <a:solidFill>
                <a:srgbClr val="B92D14"/>
              </a:solidFill>
            </a:endParaRPr>
          </a:p>
        </p:txBody>
      </p:sp>
      <p:sp>
        <p:nvSpPr>
          <p:cNvPr id="3075" name="Rectangle 5"/>
          <p:cNvSpPr>
            <a:spLocks noGrp="1" noChangeArrowheads="1"/>
          </p:cNvSpPr>
          <p:nvPr>
            <p:ph type="body" idx="1"/>
          </p:nvPr>
        </p:nvSpPr>
        <p:spPr>
          <a:xfrm>
            <a:off x="2133600" y="3307296"/>
            <a:ext cx="14643248" cy="5951004"/>
          </a:xfrm>
        </p:spPr>
        <p:txBody>
          <a:bodyPr>
            <a:normAutofit lnSpcReduction="10000"/>
          </a:bodyPr>
          <a:lstStyle/>
          <a:p>
            <a:pPr eaLnBrk="1" hangingPunct="1">
              <a:lnSpc>
                <a:spcPct val="80000"/>
              </a:lnSpc>
              <a:buFont typeface="Wingdings" pitchFamily="2" charset="2"/>
              <a:buChar char="v"/>
            </a:pPr>
            <a:r>
              <a:rPr lang="tr-TR" sz="3600" b="1" u="sng" dirty="0">
                <a:solidFill>
                  <a:schemeClr val="tx1">
                    <a:lumMod val="50000"/>
                  </a:schemeClr>
                </a:solidFill>
              </a:rPr>
              <a:t>Özel yetenekli öğrenciler; </a:t>
            </a:r>
            <a:r>
              <a:rPr lang="tr-TR" sz="3600" dirty="0">
                <a:solidFill>
                  <a:schemeClr val="tx1">
                    <a:lumMod val="50000"/>
                  </a:schemeClr>
                </a:solidFill>
              </a:rPr>
              <a:t>zeka, yaratıcılık, sanat, spor, liderlik kapasitesi veya özel akademik alanlarda akranlarına göre yüksek düzeyde performans gösteren bireyler olarak tanımlanmaktadır.</a:t>
            </a:r>
          </a:p>
          <a:p>
            <a:pPr marL="0" indent="0">
              <a:buNone/>
            </a:pPr>
            <a:r>
              <a:rPr lang="tr-TR" sz="3600" dirty="0">
                <a:solidFill>
                  <a:schemeClr val="tx1">
                    <a:lumMod val="50000"/>
                  </a:schemeClr>
                </a:solidFill>
              </a:rPr>
              <a:t>   </a:t>
            </a:r>
          </a:p>
          <a:p>
            <a:pPr>
              <a:buFont typeface="Wingdings" pitchFamily="2" charset="2"/>
              <a:buChar char="v"/>
            </a:pPr>
            <a:r>
              <a:rPr lang="tr-TR" sz="3600" b="1" u="sng" dirty="0">
                <a:solidFill>
                  <a:schemeClr val="tx1">
                    <a:lumMod val="50000"/>
                  </a:schemeClr>
                </a:solidFill>
              </a:rPr>
              <a:t>Özel yetenekli öğrencilerin çeşitli konular üzerindeki;</a:t>
            </a:r>
          </a:p>
          <a:p>
            <a:pPr>
              <a:buNone/>
            </a:pPr>
            <a:r>
              <a:rPr lang="tr-TR" sz="3600" dirty="0">
                <a:solidFill>
                  <a:schemeClr val="tx1">
                    <a:lumMod val="50000"/>
                  </a:schemeClr>
                </a:solidFill>
              </a:rPr>
              <a:t>     İlgileri, yetenekleri ve motivasyonları,</a:t>
            </a:r>
          </a:p>
          <a:p>
            <a:pPr>
              <a:buNone/>
            </a:pPr>
            <a:r>
              <a:rPr lang="tr-TR" sz="3600" dirty="0">
                <a:solidFill>
                  <a:schemeClr val="tx1">
                    <a:lumMod val="50000"/>
                  </a:schemeClr>
                </a:solidFill>
              </a:rPr>
              <a:t>     Bilişsel yeterlilikleri,</a:t>
            </a:r>
          </a:p>
          <a:p>
            <a:pPr>
              <a:buNone/>
            </a:pPr>
            <a:r>
              <a:rPr lang="tr-TR" sz="3600" dirty="0">
                <a:solidFill>
                  <a:schemeClr val="tx1">
                    <a:lumMod val="50000"/>
                  </a:schemeClr>
                </a:solidFill>
              </a:rPr>
              <a:t>     Hazırbulunuşlukları,</a:t>
            </a:r>
          </a:p>
          <a:p>
            <a:pPr>
              <a:buNone/>
            </a:pPr>
            <a:r>
              <a:rPr lang="tr-TR" sz="3600" dirty="0">
                <a:solidFill>
                  <a:schemeClr val="tx1">
                    <a:lumMod val="50000"/>
                  </a:schemeClr>
                </a:solidFill>
              </a:rPr>
              <a:t>     Öğrenme şekilleri ve hızları,</a:t>
            </a:r>
          </a:p>
          <a:p>
            <a:pPr>
              <a:buNone/>
            </a:pPr>
            <a:r>
              <a:rPr lang="tr-TR" sz="3600" dirty="0">
                <a:solidFill>
                  <a:schemeClr val="tx1">
                    <a:lumMod val="50000"/>
                  </a:schemeClr>
                </a:solidFill>
              </a:rPr>
              <a:t>     Olaylara yaklaşımları ve bakış açıları akranlarından farklıdır. </a:t>
            </a:r>
          </a:p>
          <a:p>
            <a:pPr eaLnBrk="1" hangingPunct="1">
              <a:lnSpc>
                <a:spcPct val="80000"/>
              </a:lnSpc>
            </a:pPr>
            <a:endParaRPr lang="en-US" altLang="ko-KR" sz="3600" dirty="0">
              <a:solidFill>
                <a:srgbClr val="777777"/>
              </a:solidFill>
              <a:latin typeface="Verdana" pitchFamily="34" charset="0"/>
              <a:ea typeface="굴림" charset="-127"/>
            </a:endParaRPr>
          </a:p>
        </p:txBody>
      </p:sp>
    </p:spTree>
    <p:extLst>
      <p:ext uri="{BB962C8B-B14F-4D97-AF65-F5344CB8AC3E}">
        <p14:creationId xmlns:p14="http://schemas.microsoft.com/office/powerpoint/2010/main" val="305343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9184" y="1903140"/>
            <a:ext cx="14630400" cy="1073943"/>
          </a:xfrm>
        </p:spPr>
        <p:txBody>
          <a:bodyPr>
            <a:normAutofit fontScale="90000"/>
          </a:bodyPr>
          <a:lstStyle/>
          <a:p>
            <a:pPr algn="ctr"/>
            <a:r>
              <a:rPr lang="tr-TR" sz="5700" b="1" dirty="0">
                <a:solidFill>
                  <a:srgbClr val="B92D14"/>
                </a:solidFill>
              </a:rPr>
              <a:t>Özel Yetenekli Öğrencilerin Genel Bilişsel Özellikleri</a:t>
            </a:r>
          </a:p>
        </p:txBody>
      </p:sp>
      <p:sp>
        <p:nvSpPr>
          <p:cNvPr id="3" name="İçerik Yer Tutucusu 2"/>
          <p:cNvSpPr>
            <a:spLocks noGrp="1"/>
          </p:cNvSpPr>
          <p:nvPr>
            <p:ph idx="1"/>
          </p:nvPr>
        </p:nvSpPr>
        <p:spPr>
          <a:xfrm>
            <a:off x="791072" y="3657600"/>
            <a:ext cx="8496944" cy="6286500"/>
          </a:xfrm>
        </p:spPr>
        <p:txBody>
          <a:bodyPr/>
          <a:lstStyle/>
          <a:p>
            <a:r>
              <a:rPr lang="tr-TR" dirty="0"/>
              <a:t>Güçlü bir hafıza</a:t>
            </a:r>
          </a:p>
          <a:p>
            <a:r>
              <a:rPr lang="tr-TR" dirty="0"/>
              <a:t>Üstün kavrayış</a:t>
            </a:r>
          </a:p>
          <a:p>
            <a:r>
              <a:rPr lang="tr-TR" dirty="0"/>
              <a:t>Çeşitli alanlara ilgi duyma</a:t>
            </a:r>
          </a:p>
          <a:p>
            <a:r>
              <a:rPr lang="tr-TR" dirty="0"/>
              <a:t>Yüksek merak</a:t>
            </a:r>
          </a:p>
          <a:p>
            <a:r>
              <a:rPr lang="tr-TR" dirty="0"/>
              <a:t>İleri dil ve sözel gelişim</a:t>
            </a:r>
          </a:p>
          <a:p>
            <a:r>
              <a:rPr lang="tr-TR" dirty="0"/>
              <a:t>Bilgiyi işlemede alışılmadık derecede yüksek kapasite</a:t>
            </a:r>
          </a:p>
          <a:p>
            <a:r>
              <a:rPr lang="tr-TR" dirty="0"/>
              <a:t>Çabuk ve esnek düşünebilme</a:t>
            </a:r>
          </a:p>
          <a:p>
            <a:r>
              <a:rPr lang="tr-TR" dirty="0"/>
              <a:t>Sıra dışı bağlantılar kurma</a:t>
            </a:r>
          </a:p>
          <a:p>
            <a:r>
              <a:rPr lang="tr-TR" dirty="0"/>
              <a:t>Birçok özgün fikir üretme ve çözümler bulma</a:t>
            </a:r>
          </a:p>
          <a:p>
            <a:endParaRPr lang="tr-TR" dirty="0"/>
          </a:p>
        </p:txBody>
      </p:sp>
      <p:sp>
        <p:nvSpPr>
          <p:cNvPr id="4" name="İçerik Yer Tutucusu 2"/>
          <p:cNvSpPr txBox="1">
            <a:spLocks/>
          </p:cNvSpPr>
          <p:nvPr/>
        </p:nvSpPr>
        <p:spPr bwMode="auto">
          <a:xfrm>
            <a:off x="9592816" y="3523320"/>
            <a:ext cx="8496944"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tr-TR" dirty="0"/>
              <a:t>Kendinin ve başkalarının olaylara yaklaşım açısını değerlendirebilme</a:t>
            </a:r>
          </a:p>
          <a:p>
            <a:r>
              <a:rPr lang="tr-TR" dirty="0"/>
              <a:t>İlgi alanlarında uzun süreli dikkat ve yoğunlaşma</a:t>
            </a:r>
          </a:p>
          <a:p>
            <a:r>
              <a:rPr lang="tr-TR" dirty="0"/>
              <a:t>Üstün analiz, değerlendirme ve sentez becerisi</a:t>
            </a:r>
          </a:p>
          <a:p>
            <a:r>
              <a:rPr lang="tr-TR" dirty="0"/>
              <a:t>Yüksek motivasyon</a:t>
            </a:r>
          </a:p>
          <a:p>
            <a:r>
              <a:rPr lang="tr-TR" dirty="0"/>
              <a:t>İçten denetimli olma</a:t>
            </a:r>
          </a:p>
          <a:p>
            <a:r>
              <a:rPr lang="tr-TR" dirty="0"/>
              <a:t>Mükemmeliyetçilik</a:t>
            </a:r>
          </a:p>
        </p:txBody>
      </p:sp>
    </p:spTree>
    <p:extLst>
      <p:ext uri="{BB962C8B-B14F-4D97-AF65-F5344CB8AC3E}">
        <p14:creationId xmlns:p14="http://schemas.microsoft.com/office/powerpoint/2010/main" val="233247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9184" y="1903140"/>
            <a:ext cx="14630400" cy="1073943"/>
          </a:xfrm>
        </p:spPr>
        <p:txBody>
          <a:bodyPr>
            <a:normAutofit fontScale="90000"/>
          </a:bodyPr>
          <a:lstStyle/>
          <a:p>
            <a:pPr algn="ctr"/>
            <a:r>
              <a:rPr lang="tr-TR" sz="5700" b="1" dirty="0">
                <a:solidFill>
                  <a:srgbClr val="B92D14"/>
                </a:solidFill>
              </a:rPr>
              <a:t>Özel Yetenekli Öğrencilerin Genel Bilişsel Özellikleri</a:t>
            </a:r>
          </a:p>
        </p:txBody>
      </p:sp>
      <p:sp>
        <p:nvSpPr>
          <p:cNvPr id="3" name="İçerik Yer Tutucusu 2"/>
          <p:cNvSpPr>
            <a:spLocks noGrp="1"/>
          </p:cNvSpPr>
          <p:nvPr>
            <p:ph idx="1"/>
          </p:nvPr>
        </p:nvSpPr>
        <p:spPr>
          <a:xfrm>
            <a:off x="791072" y="3657600"/>
            <a:ext cx="8496944" cy="6286500"/>
          </a:xfrm>
        </p:spPr>
        <p:txBody>
          <a:bodyPr/>
          <a:lstStyle/>
          <a:p>
            <a:r>
              <a:rPr lang="tr-TR" dirty="0"/>
              <a:t>Güçlü bir hafıza</a:t>
            </a:r>
          </a:p>
          <a:p>
            <a:r>
              <a:rPr lang="tr-TR" dirty="0"/>
              <a:t>Üstün kavrayış</a:t>
            </a:r>
          </a:p>
          <a:p>
            <a:r>
              <a:rPr lang="tr-TR" dirty="0"/>
              <a:t>Çeşitli alanlara ilgi duyma</a:t>
            </a:r>
          </a:p>
          <a:p>
            <a:r>
              <a:rPr lang="tr-TR" dirty="0"/>
              <a:t>Yüksek merak</a:t>
            </a:r>
          </a:p>
          <a:p>
            <a:r>
              <a:rPr lang="tr-TR" dirty="0"/>
              <a:t>İleri dil ve sözel gelişim</a:t>
            </a:r>
          </a:p>
          <a:p>
            <a:r>
              <a:rPr lang="tr-TR" dirty="0"/>
              <a:t>Bilgiyi işlemede alışılmadık derecede yüksek kapasite</a:t>
            </a:r>
          </a:p>
          <a:p>
            <a:r>
              <a:rPr lang="tr-TR" dirty="0"/>
              <a:t>Çabuk ve esnek düşünebilme</a:t>
            </a:r>
          </a:p>
          <a:p>
            <a:r>
              <a:rPr lang="tr-TR" dirty="0"/>
              <a:t>Sıra dışı bağlantılar kurma</a:t>
            </a:r>
          </a:p>
          <a:p>
            <a:r>
              <a:rPr lang="tr-TR" dirty="0"/>
              <a:t>Birçok özgün fikir üretme ve çözümler bulma</a:t>
            </a:r>
          </a:p>
          <a:p>
            <a:endParaRPr lang="tr-TR" dirty="0"/>
          </a:p>
        </p:txBody>
      </p:sp>
      <p:sp>
        <p:nvSpPr>
          <p:cNvPr id="4" name="İçerik Yer Tutucusu 2"/>
          <p:cNvSpPr txBox="1">
            <a:spLocks/>
          </p:cNvSpPr>
          <p:nvPr/>
        </p:nvSpPr>
        <p:spPr bwMode="auto">
          <a:xfrm>
            <a:off x="9592816" y="3523320"/>
            <a:ext cx="8496944"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tr-TR" dirty="0"/>
              <a:t>Kendinin ve başkalarının olaylara yaklaşım açısını değerlendirebilme</a:t>
            </a:r>
          </a:p>
          <a:p>
            <a:r>
              <a:rPr lang="tr-TR" dirty="0"/>
              <a:t>İlgi alanlarında uzun süreli dikkat ve yoğunlaşma</a:t>
            </a:r>
          </a:p>
          <a:p>
            <a:r>
              <a:rPr lang="tr-TR" dirty="0"/>
              <a:t>Üstün analiz, değerlendirme ve sentez becerisi</a:t>
            </a:r>
          </a:p>
          <a:p>
            <a:r>
              <a:rPr lang="tr-TR" dirty="0"/>
              <a:t>Yüksek motivasyon</a:t>
            </a:r>
          </a:p>
          <a:p>
            <a:r>
              <a:rPr lang="tr-TR" dirty="0"/>
              <a:t>İçten denetimli olma</a:t>
            </a:r>
          </a:p>
          <a:p>
            <a:r>
              <a:rPr lang="tr-TR" dirty="0"/>
              <a:t>Mükemmeliyetçilik</a:t>
            </a:r>
          </a:p>
        </p:txBody>
      </p:sp>
    </p:spTree>
    <p:extLst>
      <p:ext uri="{BB962C8B-B14F-4D97-AF65-F5344CB8AC3E}">
        <p14:creationId xmlns:p14="http://schemas.microsoft.com/office/powerpoint/2010/main" val="193764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10296128" y="1903140"/>
            <a:ext cx="7378352" cy="117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tr-TR" dirty="0"/>
          </a:p>
        </p:txBody>
      </p:sp>
      <p:sp>
        <p:nvSpPr>
          <p:cNvPr id="6" name="İçerik Yer Tutucusu 2"/>
          <p:cNvSpPr txBox="1">
            <a:spLocks noGrp="1"/>
          </p:cNvSpPr>
          <p:nvPr>
            <p:ph idx="1"/>
          </p:nvPr>
        </p:nvSpPr>
        <p:spPr bwMode="auto">
          <a:xfrm>
            <a:off x="914400" y="3955368"/>
            <a:ext cx="8496300" cy="596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v"/>
            </a:pPr>
            <a:r>
              <a:rPr lang="tr-TR" dirty="0"/>
              <a:t>Yanıtları bilir.</a:t>
            </a:r>
          </a:p>
          <a:p>
            <a:pPr>
              <a:buFont typeface="Wingdings" pitchFamily="2" charset="2"/>
              <a:buChar char="v"/>
            </a:pPr>
            <a:r>
              <a:rPr lang="tr-TR" dirty="0"/>
              <a:t>İlgilidir.</a:t>
            </a:r>
          </a:p>
          <a:p>
            <a:pPr>
              <a:buFont typeface="Wingdings" pitchFamily="2" charset="2"/>
              <a:buChar char="v"/>
            </a:pPr>
            <a:r>
              <a:rPr lang="tr-TR" dirty="0"/>
              <a:t>Çok çalışır.</a:t>
            </a:r>
          </a:p>
          <a:p>
            <a:pPr>
              <a:buFont typeface="Wingdings" pitchFamily="2" charset="2"/>
              <a:buChar char="v"/>
            </a:pPr>
            <a:r>
              <a:rPr lang="tr-TR" dirty="0"/>
              <a:t>İyi ezberler.</a:t>
            </a:r>
          </a:p>
          <a:p>
            <a:pPr>
              <a:buFont typeface="Wingdings" pitchFamily="2" charset="2"/>
              <a:buChar char="v"/>
            </a:pPr>
            <a:r>
              <a:rPr lang="tr-TR" dirty="0"/>
              <a:t>Doğru olarak kopya eder.</a:t>
            </a:r>
          </a:p>
          <a:p>
            <a:pPr>
              <a:buFont typeface="Wingdings" pitchFamily="2" charset="2"/>
              <a:buChar char="v"/>
            </a:pPr>
            <a:r>
              <a:rPr lang="tr-TR" dirty="0"/>
              <a:t>Teknikçidir.</a:t>
            </a:r>
          </a:p>
          <a:p>
            <a:pPr>
              <a:buFont typeface="Wingdings" pitchFamily="2" charset="2"/>
              <a:buChar char="v"/>
            </a:pPr>
            <a:r>
              <a:rPr lang="tr-TR" dirty="0"/>
              <a:t>Bilgileri emer.</a:t>
            </a:r>
          </a:p>
          <a:p>
            <a:pPr>
              <a:buFont typeface="Wingdings" pitchFamily="2" charset="2"/>
              <a:buChar char="v"/>
            </a:pPr>
            <a:r>
              <a:rPr lang="tr-TR" dirty="0"/>
              <a:t>Üst grubu oluşturur.</a:t>
            </a:r>
          </a:p>
        </p:txBody>
      </p:sp>
      <p:sp>
        <p:nvSpPr>
          <p:cNvPr id="9" name="10 Metin Yer Tutucusu"/>
          <p:cNvSpPr txBox="1">
            <a:spLocks/>
          </p:cNvSpPr>
          <p:nvPr/>
        </p:nvSpPr>
        <p:spPr bwMode="auto">
          <a:xfrm>
            <a:off x="914400" y="2354580"/>
            <a:ext cx="7315200" cy="987552"/>
          </a:xfrm>
          <a:prstGeom prst="rect">
            <a:avLst/>
          </a:prstGeom>
          <a:solidFill>
            <a:schemeClr val="accent2">
              <a:lumMod val="60000"/>
              <a:lumOff val="40000"/>
            </a:schemeClr>
          </a:solidFill>
          <a:ln>
            <a:noFill/>
          </a:ln>
          <a:effec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tr-TR" sz="4300" b="1" dirty="0">
                <a:solidFill>
                  <a:schemeClr val="accent2">
                    <a:lumMod val="75000"/>
                  </a:schemeClr>
                </a:solidFill>
              </a:rPr>
              <a:t>Parlak Öğrenci</a:t>
            </a:r>
          </a:p>
          <a:p>
            <a:endParaRPr lang="tr-TR" sz="4300" dirty="0"/>
          </a:p>
        </p:txBody>
      </p:sp>
      <p:sp>
        <p:nvSpPr>
          <p:cNvPr id="10" name="10 Metin Yer Tutucusu"/>
          <p:cNvSpPr txBox="1">
            <a:spLocks/>
          </p:cNvSpPr>
          <p:nvPr/>
        </p:nvSpPr>
        <p:spPr bwMode="auto">
          <a:xfrm>
            <a:off x="9592816" y="2354580"/>
            <a:ext cx="7315200" cy="987552"/>
          </a:xfrm>
          <a:prstGeom prst="rect">
            <a:avLst/>
          </a:prstGeom>
          <a:solidFill>
            <a:schemeClr val="accent2">
              <a:lumMod val="60000"/>
              <a:lumOff val="40000"/>
            </a:schemeClr>
          </a:solidFill>
          <a:ln>
            <a:noFill/>
          </a:ln>
          <a:effec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tr-TR" sz="4300" b="1" dirty="0">
                <a:solidFill>
                  <a:schemeClr val="accent2">
                    <a:lumMod val="75000"/>
                  </a:schemeClr>
                </a:solidFill>
              </a:rPr>
              <a:t>Özel Yetenekli Öğrenci</a:t>
            </a:r>
          </a:p>
          <a:p>
            <a:endParaRPr lang="tr-TR" dirty="0"/>
          </a:p>
        </p:txBody>
      </p:sp>
      <p:sp>
        <p:nvSpPr>
          <p:cNvPr id="11" name="İçerik Yer Tutucusu 2"/>
          <p:cNvSpPr txBox="1">
            <a:spLocks/>
          </p:cNvSpPr>
          <p:nvPr/>
        </p:nvSpPr>
        <p:spPr bwMode="auto">
          <a:xfrm>
            <a:off x="9540362" y="3859064"/>
            <a:ext cx="84963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84" tIns="81642" rIns="163284" bIns="81642"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v"/>
            </a:pPr>
            <a:r>
              <a:rPr lang="tr-TR" dirty="0"/>
              <a:t>Sorular sorar.</a:t>
            </a:r>
          </a:p>
          <a:p>
            <a:pPr>
              <a:buFont typeface="Wingdings" pitchFamily="2" charset="2"/>
              <a:buChar char="v"/>
            </a:pPr>
            <a:r>
              <a:rPr lang="tr-TR" dirty="0"/>
              <a:t>Aşırı meraklıdır.</a:t>
            </a:r>
          </a:p>
          <a:p>
            <a:pPr>
              <a:buFont typeface="Wingdings" pitchFamily="2" charset="2"/>
              <a:buChar char="v"/>
            </a:pPr>
            <a:r>
              <a:rPr lang="tr-TR" dirty="0"/>
              <a:t>Az çalışır, ama başarabilir.</a:t>
            </a:r>
          </a:p>
          <a:p>
            <a:pPr>
              <a:buFont typeface="Wingdings" pitchFamily="2" charset="2"/>
              <a:buChar char="v"/>
            </a:pPr>
            <a:r>
              <a:rPr lang="tr-TR" dirty="0"/>
              <a:t>İyi tahmincidir.</a:t>
            </a:r>
          </a:p>
          <a:p>
            <a:pPr>
              <a:buFont typeface="Wingdings" pitchFamily="2" charset="2"/>
              <a:buChar char="v"/>
            </a:pPr>
            <a:r>
              <a:rPr lang="tr-TR" dirty="0"/>
              <a:t>Yeni bir desen yaratır.</a:t>
            </a:r>
          </a:p>
          <a:p>
            <a:pPr>
              <a:buFont typeface="Wingdings" pitchFamily="2" charset="2"/>
              <a:buChar char="v"/>
            </a:pPr>
            <a:r>
              <a:rPr lang="tr-TR" dirty="0"/>
              <a:t>İcatçıdır.</a:t>
            </a:r>
          </a:p>
          <a:p>
            <a:pPr>
              <a:buFont typeface="Wingdings" pitchFamily="2" charset="2"/>
              <a:buChar char="v"/>
            </a:pPr>
            <a:r>
              <a:rPr lang="tr-TR" dirty="0"/>
              <a:t>Bilgilerle oynar.</a:t>
            </a:r>
          </a:p>
          <a:p>
            <a:pPr>
              <a:buFont typeface="Wingdings" pitchFamily="2" charset="2"/>
              <a:buChar char="v"/>
            </a:pPr>
            <a:r>
              <a:rPr lang="tr-TR" dirty="0"/>
              <a:t>Grubun ötesindedir.</a:t>
            </a:r>
          </a:p>
        </p:txBody>
      </p:sp>
    </p:spTree>
    <p:extLst>
      <p:ext uri="{BB962C8B-B14F-4D97-AF65-F5344CB8AC3E}">
        <p14:creationId xmlns:p14="http://schemas.microsoft.com/office/powerpoint/2010/main" val="70487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133600" y="1669257"/>
            <a:ext cx="14630400" cy="1073943"/>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lstStyle/>
          <a:p>
            <a:pPr algn="ctr" eaLnBrk="1" hangingPunct="1"/>
            <a:r>
              <a:rPr lang="tr-TR" sz="5700" b="1" dirty="0">
                <a:solidFill>
                  <a:srgbClr val="B92D14"/>
                </a:solidFill>
              </a:rPr>
              <a:t>Özel Yetenekli Öğrenciler</a:t>
            </a:r>
            <a:endParaRPr lang="ru-RU" sz="5700" b="1" dirty="0">
              <a:solidFill>
                <a:srgbClr val="B92D14"/>
              </a:solidFill>
            </a:endParaRPr>
          </a:p>
        </p:txBody>
      </p:sp>
      <p:sp>
        <p:nvSpPr>
          <p:cNvPr id="3075" name="Rectangle 5"/>
          <p:cNvSpPr>
            <a:spLocks noGrp="1" noChangeArrowheads="1"/>
          </p:cNvSpPr>
          <p:nvPr>
            <p:ph type="body" idx="1"/>
          </p:nvPr>
        </p:nvSpPr>
        <p:spPr>
          <a:xfrm>
            <a:off x="2133600" y="3523320"/>
            <a:ext cx="14630400" cy="5734980"/>
          </a:xfrm>
        </p:spPr>
        <p:txBody>
          <a:bodyPr/>
          <a:lstStyle/>
          <a:p>
            <a:pPr marL="0" indent="0" algn="just">
              <a:buNone/>
            </a:pPr>
            <a:r>
              <a:rPr lang="tr-TR" sz="3600" dirty="0"/>
              <a:t>	</a:t>
            </a:r>
            <a:r>
              <a:rPr lang="tr-TR" sz="3600" dirty="0">
                <a:solidFill>
                  <a:srgbClr val="000000"/>
                </a:solidFill>
              </a:rPr>
              <a:t>Özel yetenekli öğrencilerden mutlak bir akademik başarı beklenemez. Başarısız öğrenci profili çizebilirler ya da  yalnızca bir alanda yüksek performans gösterirken diğer alanlarda ortalama / ortalama altı performans sergileyebilirler.</a:t>
            </a:r>
          </a:p>
          <a:p>
            <a:pPr marL="0" indent="0" algn="just">
              <a:buNone/>
            </a:pPr>
            <a:endParaRPr lang="tr-TR" sz="3600" dirty="0"/>
          </a:p>
          <a:p>
            <a:pPr marL="0" indent="0" algn="just">
              <a:buNone/>
            </a:pPr>
            <a:endParaRPr lang="tr-TR" sz="3600" dirty="0"/>
          </a:p>
          <a:p>
            <a:pPr marL="0" indent="0" algn="just">
              <a:buNone/>
            </a:pPr>
            <a:r>
              <a:rPr lang="tr-TR" sz="3600" dirty="0"/>
              <a:t> (</a:t>
            </a:r>
            <a:r>
              <a:rPr lang="tr-TR" sz="3600" b="1" dirty="0"/>
              <a:t>Yönlendirmelerde akademik yönden zayıf ama farklı zeka türü özellikleri gösteren  öğrencileri de göz önünde bulundurmayı unutmayalım.)</a:t>
            </a:r>
          </a:p>
        </p:txBody>
      </p:sp>
    </p:spTree>
    <p:extLst>
      <p:ext uri="{BB962C8B-B14F-4D97-AF65-F5344CB8AC3E}">
        <p14:creationId xmlns:p14="http://schemas.microsoft.com/office/powerpoint/2010/main" val="290106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231232" y="2983260"/>
            <a:ext cx="14931280" cy="5734980"/>
          </a:xfrm>
        </p:spPr>
        <p:txBody>
          <a:bodyPr/>
          <a:lstStyle/>
          <a:p>
            <a:pPr marL="0" indent="0" algn="just">
              <a:buNone/>
            </a:pPr>
            <a:r>
              <a:rPr lang="tr-TR" sz="4300" b="1" u="sng" dirty="0">
                <a:solidFill>
                  <a:schemeClr val="accent2">
                    <a:lumMod val="75000"/>
                  </a:schemeClr>
                </a:solidFill>
              </a:rPr>
              <a:t>Yapılacak olan toplantılarda;</a:t>
            </a:r>
          </a:p>
          <a:p>
            <a:pPr marL="0" indent="0" algn="just">
              <a:buNone/>
            </a:pPr>
            <a:endParaRPr lang="tr-TR" sz="3600" b="1" u="sng" dirty="0"/>
          </a:p>
          <a:p>
            <a:pPr>
              <a:buFont typeface="Wingdings" pitchFamily="2" charset="2"/>
              <a:buChar char="v"/>
            </a:pPr>
            <a:r>
              <a:rPr lang="tr-TR" sz="3600" dirty="0">
                <a:solidFill>
                  <a:srgbClr val="000000"/>
                </a:solidFill>
              </a:rPr>
              <a:t>Özel yetenekli öğrenciler ve genel özellikleri,</a:t>
            </a:r>
          </a:p>
          <a:p>
            <a:pPr>
              <a:buFont typeface="Wingdings" pitchFamily="2" charset="2"/>
              <a:buChar char="v"/>
            </a:pPr>
            <a:r>
              <a:rPr lang="tr-TR" sz="3600" dirty="0">
                <a:solidFill>
                  <a:srgbClr val="000000"/>
                </a:solidFill>
              </a:rPr>
              <a:t>Zeka, başarı, özel yetenek kavramları arasındaki farklılıklar,</a:t>
            </a:r>
          </a:p>
          <a:p>
            <a:pPr>
              <a:buFont typeface="Wingdings" pitchFamily="2" charset="2"/>
              <a:buChar char="v"/>
            </a:pPr>
            <a:r>
              <a:rPr lang="tr-TR" sz="3600" dirty="0">
                <a:solidFill>
                  <a:srgbClr val="000000"/>
                </a:solidFill>
              </a:rPr>
              <a:t>BİLSEM hakkında genel bilgiler, BİLSEM’ deki  eğitim süreci,</a:t>
            </a:r>
          </a:p>
          <a:p>
            <a:pPr>
              <a:buFont typeface="Wingdings" pitchFamily="2" charset="2"/>
              <a:buChar char="v"/>
            </a:pPr>
            <a:r>
              <a:rPr lang="tr-TR" sz="3600" dirty="0">
                <a:solidFill>
                  <a:srgbClr val="000000"/>
                </a:solidFill>
              </a:rPr>
              <a:t>BİLSEM seçme sürecinin bir başarı testi olmaması; dolayısıyla öğrenciye  sınav stresinin yüklenmemesi gerektiği bilgileri önemle anlatılmalıdır. </a:t>
            </a:r>
          </a:p>
          <a:p>
            <a:pPr marL="0" indent="0" algn="just">
              <a:buNone/>
            </a:pPr>
            <a:endParaRPr lang="tr-TR" sz="3600" b="1" u="sng" dirty="0"/>
          </a:p>
        </p:txBody>
      </p:sp>
    </p:spTree>
    <p:extLst>
      <p:ext uri="{BB962C8B-B14F-4D97-AF65-F5344CB8AC3E}">
        <p14:creationId xmlns:p14="http://schemas.microsoft.com/office/powerpoint/2010/main" val="410747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231232" y="1471092"/>
            <a:ext cx="14630400" cy="1073943"/>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normAutofit fontScale="90000"/>
          </a:bodyPr>
          <a:lstStyle/>
          <a:p>
            <a:pPr algn="ctr" eaLnBrk="1" hangingPunct="1"/>
            <a:r>
              <a:rPr lang="tr-TR" sz="5700" b="1" dirty="0">
                <a:solidFill>
                  <a:srgbClr val="B92D14"/>
                </a:solidFill>
              </a:rPr>
              <a:t>Bilim Sanat Merkezleri Hakkında </a:t>
            </a:r>
            <a:br>
              <a:rPr lang="tr-TR" sz="5700" b="1" dirty="0">
                <a:solidFill>
                  <a:srgbClr val="B92D14"/>
                </a:solidFill>
              </a:rPr>
            </a:br>
            <a:r>
              <a:rPr lang="tr-TR" sz="5700" b="1" dirty="0">
                <a:solidFill>
                  <a:srgbClr val="B92D14"/>
                </a:solidFill>
              </a:rPr>
              <a:t>Genel Bilgi</a:t>
            </a:r>
            <a:endParaRPr lang="ru-RU" sz="5700" b="1" dirty="0">
              <a:solidFill>
                <a:srgbClr val="B92D14"/>
              </a:solidFill>
            </a:endParaRPr>
          </a:p>
        </p:txBody>
      </p:sp>
      <p:sp>
        <p:nvSpPr>
          <p:cNvPr id="3075" name="Rectangle 5"/>
          <p:cNvSpPr>
            <a:spLocks noGrp="1" noChangeArrowheads="1"/>
          </p:cNvSpPr>
          <p:nvPr>
            <p:ph type="body" idx="1"/>
          </p:nvPr>
        </p:nvSpPr>
        <p:spPr>
          <a:xfrm>
            <a:off x="2133600" y="2971800"/>
            <a:ext cx="14630400" cy="6286500"/>
          </a:xfrm>
        </p:spPr>
        <p:txBody>
          <a:bodyPr/>
          <a:lstStyle/>
          <a:p>
            <a:pPr marL="0" indent="0" algn="just">
              <a:buNone/>
            </a:pPr>
            <a:endParaRPr lang="tr-TR" sz="3600" dirty="0"/>
          </a:p>
          <a:p>
            <a:pPr marL="0" indent="0" algn="just">
              <a:buNone/>
            </a:pPr>
            <a:r>
              <a:rPr lang="tr-TR" sz="3600" dirty="0"/>
              <a:t>	</a:t>
            </a:r>
            <a:r>
              <a:rPr lang="tr-TR" sz="3600" dirty="0">
                <a:solidFill>
                  <a:srgbClr val="000000"/>
                </a:solidFill>
              </a:rPr>
              <a:t>İlk, orta ve lise çağındaki genel zihinsel yetenek, resim ya da müzik alanlarında yetenekli olan özel yetenekli öğrencilerin örgün eğitim kurumlarındaki eğitimlerini aksatmayacak şekilde; bireysel yeteneklerinin farkına varmalarını, geliştirmelerini ve yeteneklerini en üst düzeye çıkarabilmelerini sağlamak amacıyla eğitim veren özel eğitim kurumlarıdır.</a:t>
            </a:r>
          </a:p>
        </p:txBody>
      </p:sp>
    </p:spTree>
    <p:extLst>
      <p:ext uri="{BB962C8B-B14F-4D97-AF65-F5344CB8AC3E}">
        <p14:creationId xmlns:p14="http://schemas.microsoft.com/office/powerpoint/2010/main" val="127655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